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08"/>
  </p:notesMasterIdLst>
  <p:sldIdLst>
    <p:sldId id="35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57" r:id="rId16"/>
    <p:sldId id="355" r:id="rId17"/>
    <p:sldId id="361" r:id="rId18"/>
    <p:sldId id="356" r:id="rId19"/>
    <p:sldId id="362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58" r:id="rId42"/>
    <p:sldId id="359" r:id="rId43"/>
    <p:sldId id="293" r:id="rId44"/>
    <p:sldId id="363" r:id="rId45"/>
    <p:sldId id="352" r:id="rId46"/>
    <p:sldId id="365" r:id="rId47"/>
    <p:sldId id="364" r:id="rId48"/>
    <p:sldId id="366" r:id="rId49"/>
    <p:sldId id="368" r:id="rId50"/>
    <p:sldId id="367" r:id="rId51"/>
    <p:sldId id="295" r:id="rId52"/>
    <p:sldId id="296" r:id="rId53"/>
    <p:sldId id="297" r:id="rId54"/>
    <p:sldId id="298" r:id="rId55"/>
    <p:sldId id="354" r:id="rId56"/>
    <p:sldId id="299" r:id="rId57"/>
    <p:sldId id="353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70" r:id="rId69"/>
    <p:sldId id="372" r:id="rId70"/>
    <p:sldId id="371" r:id="rId71"/>
    <p:sldId id="310" r:id="rId72"/>
    <p:sldId id="311" r:id="rId73"/>
    <p:sldId id="312" r:id="rId74"/>
    <p:sldId id="360" r:id="rId75"/>
    <p:sldId id="313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94"/>
  </p:normalViewPr>
  <p:slideViewPr>
    <p:cSldViewPr>
      <p:cViewPr varScale="1">
        <p:scale>
          <a:sx n="121" d="100"/>
          <a:sy n="121" d="100"/>
        </p:scale>
        <p:origin x="19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D0BDA-A3E3-4DE2-8C21-A7F39F6DD486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F9B25-3B5E-49AE-9337-4CC8FB4927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F9B25-3B5E-49AE-9337-4CC8FB4927A9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F9B25-3B5E-49AE-9337-4CC8FB4927A9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F9B25-3B5E-49AE-9337-4CC8FB4927A9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F3AB-511B-48CA-98EF-265051046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B6984-DAAA-454D-802F-C5AF26F55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7EBF195-BD8D-4782-AF26-837B4BE33EC8}" type="datetimeFigureOut">
              <a:rPr lang="en-US" smtClean="0"/>
              <a:pPr/>
              <a:t>11/26/20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6FD7EFA-5544-4C5D-B795-2D1755D5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en.wikipedia.org/wiki/Image:George-W-Bush.jpeg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upload.wikimedia.org/wikipedia/commons/9/9e/Gompers-Samuel-LOC.jpg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HIST 1302 U.S. History Since 1865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 New West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657600" cy="4191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The West as East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The literary West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The many places of the West</a:t>
            </a:r>
          </a:p>
        </p:txBody>
      </p:sp>
      <p:pic>
        <p:nvPicPr>
          <p:cNvPr id="80898" name="Picture 2" descr="http://www.vitva.se/vitva_08/SittingBullBuffaloB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1" y="914400"/>
            <a:ext cx="4495800" cy="55848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67200" y="6477000"/>
            <a:ext cx="2956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Sitting Bull (Sioux) and Buffalo Bill Cody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Gerald Ford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191000" cy="4267200"/>
          </a:xfrm>
        </p:spPr>
        <p:txBody>
          <a:bodyPr>
            <a:norm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  <p:pic>
        <p:nvPicPr>
          <p:cNvPr id="7173" name="Picture 5" descr="Nixon_Fo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133600"/>
            <a:ext cx="4343400" cy="3370263"/>
          </a:xfrm>
          <a:noFill/>
          <a:ln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495800" y="5486400"/>
            <a:ext cx="1722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Nixon and Ford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James Carter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038600"/>
          </a:xfrm>
        </p:spPr>
        <p:txBody>
          <a:bodyPr>
            <a:norm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  <p:pic>
        <p:nvPicPr>
          <p:cNvPr id="8201" name="Picture 9" descr="3b52090r"/>
          <p:cNvPicPr>
            <a:picLocks noChangeAspect="1" noChangeArrowheads="1"/>
          </p:cNvPicPr>
          <p:nvPr/>
        </p:nvPicPr>
        <p:blipFill>
          <a:blip r:embed="rId2" cstate="print"/>
          <a:srcRect l="20869" t="19963" b="8488"/>
          <a:stretch>
            <a:fillRect/>
          </a:stretch>
        </p:blipFill>
        <p:spPr bwMode="auto">
          <a:xfrm>
            <a:off x="4876800" y="1600200"/>
            <a:ext cx="3694113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Ronald Reagan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733800" cy="4572000"/>
          </a:xfrm>
        </p:spPr>
        <p:txBody>
          <a:bodyPr>
            <a:norm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  <p:pic>
        <p:nvPicPr>
          <p:cNvPr id="9225" name="Picture 9" descr="ronald-reagan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l="5565" t="7701" r="9566"/>
          <a:stretch>
            <a:fillRect/>
          </a:stretch>
        </p:blipFill>
        <p:spPr bwMode="auto">
          <a:xfrm>
            <a:off x="3962400" y="1981199"/>
            <a:ext cx="4952999" cy="4075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George H.W. Bush</a:t>
            </a:r>
          </a:p>
        </p:txBody>
      </p:sp>
      <p:pic>
        <p:nvPicPr>
          <p:cNvPr id="10245" name="Picture 5" descr="george-bush-s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524000"/>
            <a:ext cx="3825875" cy="4953000"/>
          </a:xfrm>
          <a:noFill/>
          <a:ln/>
        </p:spPr>
      </p:pic>
      <p:sp>
        <p:nvSpPr>
          <p:cNvPr id="10247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3657600" cy="4114800"/>
          </a:xfrm>
        </p:spPr>
        <p:txBody>
          <a:bodyPr>
            <a:norm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Bill Clinton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4038600" cy="4114800"/>
          </a:xfrm>
        </p:spPr>
        <p:txBody>
          <a:bodyPr>
            <a:norm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  <p:pic>
        <p:nvPicPr>
          <p:cNvPr id="11269" name="Picture 5" descr="Clinton%20B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3824288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George W. Bush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3886200" cy="4419600"/>
          </a:xfrm>
        </p:spPr>
        <p:txBody>
          <a:bodyPr>
            <a:norm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  <p:pic>
        <p:nvPicPr>
          <p:cNvPr id="17415" name="Picture 7" descr="Image:George-W-Bush.jpeg">
            <a:hlinkClick r:id="rId2" tooltip="Image:George-W-Bush.jpeg"/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800600" y="1524000"/>
            <a:ext cx="3686175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069848"/>
          </a:xfrm>
        </p:spPr>
        <p:txBody>
          <a:bodyPr/>
          <a:lstStyle/>
          <a:p>
            <a:r>
              <a:rPr lang="en-US" dirty="0"/>
              <a:t>Barack Obama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2133600"/>
            <a:ext cx="3048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Domestic policy</a:t>
            </a:r>
          </a:p>
          <a:p>
            <a:endParaRPr lang="en-US" sz="3200" dirty="0"/>
          </a:p>
          <a:p>
            <a:r>
              <a:rPr lang="en-US" sz="3200" dirty="0"/>
              <a:t>Foreign Affairs</a:t>
            </a:r>
          </a:p>
          <a:p>
            <a:endParaRPr lang="en-US" sz="3200" dirty="0"/>
          </a:p>
          <a:p>
            <a:r>
              <a:rPr lang="en-US" sz="3200" dirty="0"/>
              <a:t>Presidential politics</a:t>
            </a:r>
          </a:p>
        </p:txBody>
      </p:sp>
      <p:pic>
        <p:nvPicPr>
          <p:cNvPr id="1026" name="Picture 2" descr="http://upload.wikimedia.org/wikipedia/commons/e/e9/Official_portrait_of_Barack_Ob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371600"/>
            <a:ext cx="3695700" cy="5038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Indians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0386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Treaties and conflict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Reservations and assimilation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Resistance and the end of the frontier</a:t>
            </a:r>
          </a:p>
        </p:txBody>
      </p:sp>
      <p:pic>
        <p:nvPicPr>
          <p:cNvPr id="11268" name="Picture 5" descr="Chief%20Quanah%20Parker%20of%20the%20Kwahadi%20Comanc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12000"/>
          </a:blip>
          <a:stretch>
            <a:fillRect/>
          </a:stretch>
        </p:blipFill>
        <p:spPr>
          <a:xfrm>
            <a:off x="5419915" y="1033505"/>
            <a:ext cx="2809685" cy="5062495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5410200" y="6096000"/>
            <a:ext cx="208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Quanah Parker (Comanche)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Opportunity and Western Settlement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28194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Government incentives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Railroad incentives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The East and the West</a:t>
            </a:r>
          </a:p>
        </p:txBody>
      </p:sp>
      <p:pic>
        <p:nvPicPr>
          <p:cNvPr id="12292" name="Picture 8" descr="catdri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-6000"/>
          </a:blip>
          <a:srcRect l="1888"/>
          <a:stretch>
            <a:fillRect/>
          </a:stretch>
        </p:blipFill>
        <p:spPr>
          <a:xfrm>
            <a:off x="3124200" y="2057400"/>
            <a:ext cx="5867400" cy="385921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Eastern Traditions and the West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Western waste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A new frontier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A new national identity</a:t>
            </a:r>
          </a:p>
        </p:txBody>
      </p:sp>
      <p:pic>
        <p:nvPicPr>
          <p:cNvPr id="13316" name="Picture 5" descr="Cowbo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>
          <a:xfrm>
            <a:off x="3962400" y="2133600"/>
            <a:ext cx="4890929" cy="3426868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The Rails of Industrial Expansion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581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Expansion and integration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War as catalyst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Steel rails and expansion</a:t>
            </a:r>
          </a:p>
        </p:txBody>
      </p:sp>
      <p:pic>
        <p:nvPicPr>
          <p:cNvPr id="7172" name="Picture 5" descr="railroad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-6000"/>
          </a:blip>
          <a:srcRect/>
          <a:stretch>
            <a:fillRect/>
          </a:stretch>
        </p:blipFill>
        <p:spPr>
          <a:xfrm>
            <a:off x="4038600" y="1600200"/>
            <a:ext cx="4876800" cy="49530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users.humboldt.edu/ogayle/Hist%20111%20Images/RR1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06" y="838200"/>
            <a:ext cx="9159239" cy="5825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sers.humboldt.edu/ogayle/Hist%20111%20Images/RR1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4" y="838200"/>
            <a:ext cx="9072148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ers.humboldt.edu/ogayle/Hist%20111%20Images/RR1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9" y="762000"/>
            <a:ext cx="9121721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sers.humboldt.edu/ogayle/Hist%20111%20Images/RR1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460" y="0"/>
            <a:ext cx="5510953" cy="3505200"/>
          </a:xfrm>
          <a:prstGeom prst="rect">
            <a:avLst/>
          </a:prstGeom>
          <a:noFill/>
        </p:spPr>
      </p:pic>
      <p:pic>
        <p:nvPicPr>
          <p:cNvPr id="113666" name="Picture 2" descr="http://users.humboldt.edu/ogayle/Hist%20111%20Images/RR1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260128"/>
            <a:ext cx="5593412" cy="3597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lroads in United Sta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572500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Gettysburg Address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733800" cy="4572000"/>
          </a:xfrm>
        </p:spPr>
        <p:txBody>
          <a:bodyPr>
            <a:normAutofit/>
          </a:bodyPr>
          <a:lstStyle/>
          <a:p>
            <a:r>
              <a:rPr lang="en-US" sz="3200" dirty="0"/>
              <a:t>A new founding document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Sacrifice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Reassert traditions</a:t>
            </a:r>
          </a:p>
        </p:txBody>
      </p:sp>
      <p:pic>
        <p:nvPicPr>
          <p:cNvPr id="8196" name="Picture 4" descr="gettysburg_addr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36000" contrast="18000"/>
          </a:blip>
          <a:srcRect l="12874" t="9891" r="27504" b="-2815"/>
          <a:stretch>
            <a:fillRect/>
          </a:stretch>
        </p:blipFill>
        <p:spPr>
          <a:xfrm>
            <a:off x="4343400" y="1600200"/>
            <a:ext cx="4495800" cy="5029200"/>
          </a:xfrm>
          <a:noFill/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 rot="-2295393">
            <a:off x="6400800" y="2438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343400" y="6491288"/>
            <a:ext cx="4168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Lincoln delivers the Gettysburg Address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Railroads and Markets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200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Access to markets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Creation of markets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The retail market</a:t>
            </a:r>
          </a:p>
        </p:txBody>
      </p:sp>
      <p:pic>
        <p:nvPicPr>
          <p:cNvPr id="10244" name="Picture 5" descr="bucoda_1927_ML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8000" contrast="-18000"/>
          </a:blip>
          <a:srcRect/>
          <a:stretch>
            <a:fillRect/>
          </a:stretch>
        </p:blipFill>
        <p:spPr>
          <a:xfrm>
            <a:off x="3429000" y="1878013"/>
            <a:ext cx="5486400" cy="4316412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First Big Business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3429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/>
              <a:t>An economy of scale</a:t>
            </a:r>
          </a:p>
          <a:p>
            <a:pPr eaLnBrk="1" hangingPunct="1">
              <a:lnSpc>
                <a:spcPct val="90000"/>
              </a:lnSpc>
            </a:pPr>
            <a:endParaRPr lang="en-US" sz="3200"/>
          </a:p>
          <a:p>
            <a:pPr eaLnBrk="1" hangingPunct="1">
              <a:lnSpc>
                <a:spcPct val="90000"/>
              </a:lnSpc>
            </a:pPr>
            <a:r>
              <a:rPr lang="en-US" sz="3200"/>
              <a:t>Management of cost and capital</a:t>
            </a:r>
          </a:p>
          <a:p>
            <a:pPr eaLnBrk="1" hangingPunct="1">
              <a:lnSpc>
                <a:spcPct val="90000"/>
              </a:lnSpc>
            </a:pPr>
            <a:endParaRPr lang="en-US" sz="3200"/>
          </a:p>
          <a:p>
            <a:pPr eaLnBrk="1" hangingPunct="1">
              <a:lnSpc>
                <a:spcPct val="90000"/>
              </a:lnSpc>
            </a:pPr>
            <a:r>
              <a:rPr lang="en-US" sz="3200"/>
              <a:t>Standardization and investment banking</a:t>
            </a:r>
          </a:p>
        </p:txBody>
      </p:sp>
      <p:pic>
        <p:nvPicPr>
          <p:cNvPr id="11268" name="Picture 5" descr="sda-goldspik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>
          <a:xfrm>
            <a:off x="3810000" y="1927225"/>
            <a:ext cx="5181600" cy="3629025"/>
          </a:xfrm>
          <a:noFill/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3717925" y="5518150"/>
            <a:ext cx="2678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Driving the Golden Spike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Process of Industrialism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200400" cy="4495800"/>
          </a:xfrm>
        </p:spPr>
        <p:txBody>
          <a:bodyPr/>
          <a:lstStyle/>
          <a:p>
            <a:pPr eaLnBrk="1" hangingPunct="1"/>
            <a:r>
              <a:rPr lang="en-US" sz="3200"/>
              <a:t>Early industrialism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An industrial revolution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Advertising</a:t>
            </a:r>
          </a:p>
        </p:txBody>
      </p:sp>
      <p:pic>
        <p:nvPicPr>
          <p:cNvPr id="12292" name="Picture 5" descr="pittsindustr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>
          <a:xfrm>
            <a:off x="3581400" y="2020888"/>
            <a:ext cx="5334000" cy="3937000"/>
          </a:xfrm>
          <a:noFill/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3505200" y="6019800"/>
            <a:ext cx="299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Steel Works near Pittsburgh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Responding to Competition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828800"/>
            <a:ext cx="4572000" cy="4648200"/>
          </a:xfrm>
        </p:spPr>
        <p:txBody>
          <a:bodyPr/>
          <a:lstStyle/>
          <a:p>
            <a:pPr eaLnBrk="1" hangingPunct="1"/>
            <a:r>
              <a:rPr lang="en-US" sz="3200" dirty="0"/>
              <a:t>Vertical integration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Horizontal integration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Swift, Carnegie, and Rockefeller</a:t>
            </a:r>
          </a:p>
        </p:txBody>
      </p:sp>
      <p:pic>
        <p:nvPicPr>
          <p:cNvPr id="13316" name="Picture 5" descr="aa_carnegie_subj_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-12000"/>
          </a:blip>
          <a:srcRect/>
          <a:stretch>
            <a:fillRect/>
          </a:stretch>
        </p:blipFill>
        <p:spPr>
          <a:xfrm>
            <a:off x="4876800" y="1295400"/>
            <a:ext cx="3571875" cy="5181600"/>
          </a:xfrm>
          <a:noFill/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4876800" y="6491288"/>
            <a:ext cx="1906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Andrew Carnegie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 New Economy, A New Nation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33528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Common culture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Cooperation and economics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A double-edged sword</a:t>
            </a:r>
          </a:p>
        </p:txBody>
      </p:sp>
      <p:pic>
        <p:nvPicPr>
          <p:cNvPr id="14340" name="Picture 5" descr="railroad_worke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8000" contrast="-30000"/>
          </a:blip>
          <a:srcRect/>
          <a:stretch>
            <a:fillRect/>
          </a:stretch>
        </p:blipFill>
        <p:spPr>
          <a:xfrm>
            <a:off x="3657600" y="2185988"/>
            <a:ext cx="5334000" cy="3471862"/>
          </a:xfrm>
          <a:noFill/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641725" y="5670550"/>
            <a:ext cx="2066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Miners in the West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Immigration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40386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/>
              <a:t>Immigration and opportunity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Old and new immigrants</a:t>
            </a:r>
          </a:p>
          <a:p>
            <a:pPr eaLnBrk="1" hangingPunct="1">
              <a:lnSpc>
                <a:spcPct val="90000"/>
              </a:lnSpc>
            </a:pPr>
            <a:endParaRPr lang="en-US" sz="3200" dirty="0"/>
          </a:p>
          <a:p>
            <a:pPr eaLnBrk="1" hangingPunct="1">
              <a:lnSpc>
                <a:spcPct val="90000"/>
              </a:lnSpc>
            </a:pPr>
            <a:r>
              <a:rPr lang="en-US" sz="3200" dirty="0"/>
              <a:t>Reasons for immigration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8188" y="1371600"/>
            <a:ext cx="4006850" cy="52578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Immigrant Life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3429000" cy="4648200"/>
          </a:xfrm>
        </p:spPr>
        <p:txBody>
          <a:bodyPr/>
          <a:lstStyle/>
          <a:p>
            <a:pPr eaLnBrk="1" hangingPunct="1"/>
            <a:r>
              <a:rPr lang="en-US" sz="3200"/>
              <a:t>Immigrant society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Old and new traditions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Social issues</a:t>
            </a:r>
          </a:p>
        </p:txBody>
      </p:sp>
      <p:pic>
        <p:nvPicPr>
          <p:cNvPr id="8196" name="Picture 5" descr="chicago-immigrants"/>
          <p:cNvPicPr>
            <a:picLocks noChangeAspect="1" noChangeArrowheads="1"/>
          </p:cNvPicPr>
          <p:nvPr/>
        </p:nvPicPr>
        <p:blipFill>
          <a:blip r:embed="rId2" cstate="print">
            <a:lum bright="18000" contrast="6000"/>
          </a:blip>
          <a:srcRect l="17885"/>
          <a:stretch>
            <a:fillRect/>
          </a:stretch>
        </p:blipFill>
        <p:spPr bwMode="auto">
          <a:xfrm>
            <a:off x="3962400" y="1600200"/>
            <a:ext cx="492918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962400" y="6400800"/>
            <a:ext cx="333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immigrant family in Chicago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Urbanization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2819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/>
              <a:t>Population growth</a:t>
            </a:r>
          </a:p>
          <a:p>
            <a:pPr eaLnBrk="1" hangingPunct="1">
              <a:lnSpc>
                <a:spcPct val="90000"/>
              </a:lnSpc>
            </a:pPr>
            <a:endParaRPr lang="en-US" sz="3200"/>
          </a:p>
          <a:p>
            <a:pPr eaLnBrk="1" hangingPunct="1">
              <a:lnSpc>
                <a:spcPct val="90000"/>
              </a:lnSpc>
            </a:pPr>
            <a:r>
              <a:rPr lang="en-US" sz="3200"/>
              <a:t>Physical growth</a:t>
            </a:r>
          </a:p>
          <a:p>
            <a:pPr eaLnBrk="1" hangingPunct="1">
              <a:lnSpc>
                <a:spcPct val="90000"/>
              </a:lnSpc>
            </a:pPr>
            <a:endParaRPr lang="en-US" sz="3200"/>
          </a:p>
          <a:p>
            <a:pPr eaLnBrk="1" hangingPunct="1">
              <a:lnSpc>
                <a:spcPct val="90000"/>
              </a:lnSpc>
            </a:pPr>
            <a:r>
              <a:rPr lang="en-US" sz="3200"/>
              <a:t>Urban political reform</a:t>
            </a:r>
          </a:p>
        </p:txBody>
      </p:sp>
      <p:pic>
        <p:nvPicPr>
          <p:cNvPr id="9220" name="Picture 5" descr="haymarket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178175" y="1981200"/>
            <a:ext cx="58134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124200" y="5791200"/>
            <a:ext cx="3711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Chicago’s Haymarket Square, 1886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American Labor Movement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3048000" cy="3962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200"/>
              <a:t>The American labor tradition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Labor and industrial revolution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rcRect l="3076"/>
          <a:stretch>
            <a:fillRect/>
          </a:stretch>
        </p:blipFill>
        <p:spPr>
          <a:xfrm>
            <a:off x="3429000" y="1744663"/>
            <a:ext cx="5486400" cy="4413250"/>
          </a:xfr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429000" y="6172200"/>
            <a:ext cx="1476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Steelworkers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National Labor Union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191000" cy="4572000"/>
          </a:xfrm>
        </p:spPr>
        <p:txBody>
          <a:bodyPr/>
          <a:lstStyle/>
          <a:p>
            <a:pPr eaLnBrk="1" hangingPunct="1"/>
            <a:r>
              <a:rPr lang="en-US" sz="3200" dirty="0"/>
              <a:t>Industrial workers’ interests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Economic reform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Politics and collapse</a:t>
            </a: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730" t="5556" r="8290" b="11111"/>
          <a:stretch>
            <a:fillRect/>
          </a:stretch>
        </p:blipFill>
        <p:spPr>
          <a:xfrm>
            <a:off x="4754563" y="1524000"/>
            <a:ext cx="3719512" cy="4648200"/>
          </a:xfr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708525" y="6203950"/>
            <a:ext cx="286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NLU Leader, William Sylvis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Presidential Reconstruction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419600" cy="4267200"/>
          </a:xfrm>
        </p:spPr>
        <p:txBody>
          <a:bodyPr>
            <a:normAutofit/>
          </a:bodyPr>
          <a:lstStyle/>
          <a:p>
            <a:r>
              <a:rPr lang="en-US" sz="3200" dirty="0"/>
              <a:t>Lincoln’s plan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Johnson’s reconstruction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Southern restoration</a:t>
            </a:r>
          </a:p>
        </p:txBody>
      </p:sp>
      <p:pic>
        <p:nvPicPr>
          <p:cNvPr id="9220" name="Picture 4" descr="johnson,a5u.JPG (15223 bytes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>
          <a:xfrm>
            <a:off x="4725988" y="1371600"/>
            <a:ext cx="3717925" cy="5181600"/>
          </a:xfr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24400" y="6521450"/>
            <a:ext cx="1660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Andrew Johnson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Knights of Labor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810000" cy="4114800"/>
          </a:xfrm>
        </p:spPr>
        <p:txBody>
          <a:bodyPr/>
          <a:lstStyle/>
          <a:p>
            <a:pPr eaLnBrk="1" hangingPunct="1"/>
            <a:r>
              <a:rPr lang="en-US" sz="3200"/>
              <a:t>Brotherhood of workers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Labor issues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Collapse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752600"/>
            <a:ext cx="3997779" cy="3962400"/>
          </a:xfrm>
          <a:noFill/>
          <a:ln w="28575">
            <a:solidFill>
              <a:schemeClr val="tx1"/>
            </a:solidFill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38600" y="5791200"/>
            <a:ext cx="299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Seal of the Knights of Labor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American Federation of Labor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343400"/>
          </a:xfrm>
        </p:spPr>
        <p:txBody>
          <a:bodyPr/>
          <a:lstStyle/>
          <a:p>
            <a:pPr eaLnBrk="1" hangingPunct="1"/>
            <a:r>
              <a:rPr lang="en-US" sz="3200"/>
              <a:t>Skilled workers’ union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Business unionism</a:t>
            </a:r>
          </a:p>
          <a:p>
            <a:pPr eaLnBrk="1" hangingPunct="1"/>
            <a:endParaRPr lang="en-US" sz="3200"/>
          </a:p>
          <a:p>
            <a:pPr eaLnBrk="1" hangingPunct="1"/>
            <a:r>
              <a:rPr lang="en-US" sz="3200"/>
              <a:t>Limits of AFL and union power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648200" y="6172200"/>
            <a:ext cx="3163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Samuel Gompers, AFL Leader</a:t>
            </a:r>
          </a:p>
        </p:txBody>
      </p:sp>
      <p:pic>
        <p:nvPicPr>
          <p:cNvPr id="10245" name="Picture 8" descr="442px-Gompers-Samuel-LO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4000" contrast="-30000"/>
          </a:blip>
          <a:srcRect/>
          <a:stretch>
            <a:fillRect/>
          </a:stretch>
        </p:blipFill>
        <p:spPr bwMode="auto">
          <a:xfrm>
            <a:off x="4724400" y="1295400"/>
            <a:ext cx="35988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Early Reform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724400"/>
          </a:xfrm>
        </p:spPr>
        <p:txBody>
          <a:bodyPr/>
          <a:lstStyle/>
          <a:p>
            <a:r>
              <a:rPr lang="en-US" sz="3200" dirty="0"/>
              <a:t>Pre-Civil War reform movements</a:t>
            </a:r>
          </a:p>
          <a:p>
            <a:endParaRPr lang="en-US" sz="3200" dirty="0"/>
          </a:p>
          <a:p>
            <a:r>
              <a:rPr lang="en-US" sz="3200" dirty="0"/>
              <a:t>Early Gilded Age moral reform</a:t>
            </a:r>
          </a:p>
          <a:p>
            <a:endParaRPr lang="en-US" sz="3200" dirty="0"/>
          </a:p>
          <a:p>
            <a:r>
              <a:rPr lang="en-US" sz="3200" dirty="0"/>
              <a:t>Early Gilded Age political reform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86102" y="1686195"/>
            <a:ext cx="3362795" cy="4323810"/>
          </a:xfrm>
          <a:noFill/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800600" y="6096000"/>
            <a:ext cx="3030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Prohibition Campaign Poster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The Effect of Reform on Government and Politics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38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The growth of bureaucracy</a:t>
            </a:r>
          </a:p>
          <a:p>
            <a:pPr>
              <a:lnSpc>
                <a:spcPct val="90000"/>
              </a:lnSpc>
            </a:pPr>
            <a:endParaRPr lang="en-US" sz="3200"/>
          </a:p>
          <a:p>
            <a:pPr>
              <a:lnSpc>
                <a:spcPct val="90000"/>
              </a:lnSpc>
            </a:pPr>
            <a:r>
              <a:rPr lang="en-US" sz="3200"/>
              <a:t>The growth of government</a:t>
            </a:r>
          </a:p>
          <a:p>
            <a:pPr>
              <a:lnSpc>
                <a:spcPct val="90000"/>
              </a:lnSpc>
            </a:pPr>
            <a:endParaRPr lang="en-US" sz="3200"/>
          </a:p>
          <a:p>
            <a:pPr>
              <a:lnSpc>
                <a:spcPct val="90000"/>
              </a:lnSpc>
            </a:pPr>
            <a:r>
              <a:rPr lang="en-US" sz="3200"/>
              <a:t>Political realignment</a:t>
            </a: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5086350" y="1447800"/>
            <a:ext cx="3114675" cy="5029200"/>
          </a:xfrm>
          <a:noFill/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5029200" y="6491288"/>
            <a:ext cx="2678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Building Big Government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dirty="0"/>
              <a:t>Farmers’ Revolt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29718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Source of farmers’ problems</a:t>
            </a:r>
          </a:p>
          <a:p>
            <a:pPr>
              <a:lnSpc>
                <a:spcPct val="90000"/>
              </a:lnSpc>
            </a:pPr>
            <a:endParaRPr lang="en-US" sz="3200"/>
          </a:p>
          <a:p>
            <a:pPr>
              <a:lnSpc>
                <a:spcPct val="90000"/>
              </a:lnSpc>
            </a:pPr>
            <a:r>
              <a:rPr lang="en-US" sz="3200"/>
              <a:t>Farmers’ movements</a:t>
            </a:r>
          </a:p>
          <a:p>
            <a:pPr>
              <a:lnSpc>
                <a:spcPct val="90000"/>
              </a:lnSpc>
            </a:pPr>
            <a:endParaRPr lang="en-US" sz="3200"/>
          </a:p>
          <a:p>
            <a:pPr>
              <a:lnSpc>
                <a:spcPct val="90000"/>
              </a:lnSpc>
            </a:pPr>
            <a:r>
              <a:rPr lang="en-US" sz="3200"/>
              <a:t>The Peoples’ Party</a:t>
            </a:r>
          </a:p>
        </p:txBody>
      </p:sp>
      <p:pic>
        <p:nvPicPr>
          <p:cNvPr id="9220" name="Picture 4" descr="nbst6_16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2702" t="4677" r="2702" b="15829"/>
          <a:stretch>
            <a:fillRect/>
          </a:stretch>
        </p:blipFill>
        <p:spPr bwMode="auto">
          <a:xfrm>
            <a:off x="3352800" y="2133600"/>
            <a:ext cx="56388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505200" y="5029200"/>
            <a:ext cx="3297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 Farmers’ Alliance Convention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4000" dirty="0"/>
              <a:t>Politics Transformed in the 1890s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276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A reformed political process</a:t>
            </a:r>
          </a:p>
          <a:p>
            <a:pPr>
              <a:lnSpc>
                <a:spcPct val="90000"/>
              </a:lnSpc>
            </a:pPr>
            <a:endParaRPr lang="en-US" sz="3200"/>
          </a:p>
          <a:p>
            <a:pPr>
              <a:lnSpc>
                <a:spcPct val="90000"/>
              </a:lnSpc>
            </a:pPr>
            <a:r>
              <a:rPr lang="en-US" sz="3200"/>
              <a:t>Election of 1896</a:t>
            </a:r>
          </a:p>
          <a:p>
            <a:pPr>
              <a:lnSpc>
                <a:spcPct val="90000"/>
              </a:lnSpc>
            </a:pPr>
            <a:endParaRPr lang="en-US" sz="3200"/>
          </a:p>
          <a:p>
            <a:pPr>
              <a:lnSpc>
                <a:spcPct val="90000"/>
              </a:lnSpc>
            </a:pPr>
            <a:r>
              <a:rPr lang="en-US" sz="3200"/>
              <a:t>The new reformers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1905000"/>
            <a:ext cx="5181600" cy="4144963"/>
          </a:xfrm>
          <a:noFill/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794125" y="6051550"/>
            <a:ext cx="4568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Australian Ballot in Massachusetts, 1889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Foundations of Foreign Policy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3581400" cy="4038600"/>
          </a:xfrm>
        </p:spPr>
        <p:txBody>
          <a:bodyPr/>
          <a:lstStyle/>
          <a:p>
            <a:r>
              <a:rPr lang="en-US" sz="3200" dirty="0"/>
              <a:t>Monroe Doctrine</a:t>
            </a:r>
          </a:p>
          <a:p>
            <a:endParaRPr lang="en-US" sz="3200" dirty="0"/>
          </a:p>
          <a:p>
            <a:r>
              <a:rPr lang="en-US" sz="3200" dirty="0"/>
              <a:t>Manifest Destiny</a:t>
            </a:r>
          </a:p>
          <a:p>
            <a:endParaRPr lang="en-US" sz="3200" dirty="0"/>
          </a:p>
          <a:p>
            <a:r>
              <a:rPr lang="en-US" sz="3200" dirty="0"/>
              <a:t>Reform</a:t>
            </a:r>
          </a:p>
        </p:txBody>
      </p:sp>
      <p:pic>
        <p:nvPicPr>
          <p:cNvPr id="7173" name="Picture 5" descr="LightofWorld-imperialism-18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 l="2286" r="1714" b="7408"/>
          <a:stretch>
            <a:fillRect/>
          </a:stretch>
        </p:blipFill>
        <p:spPr bwMode="auto">
          <a:xfrm>
            <a:off x="4495800" y="1447800"/>
            <a:ext cx="4032250" cy="4800600"/>
          </a:xfrm>
          <a:prstGeom prst="rect">
            <a:avLst/>
          </a:prstGeom>
          <a:noFill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79925" y="6280150"/>
            <a:ext cx="2192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“Light of the World”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Expansion of Influence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57400"/>
            <a:ext cx="3048000" cy="4343400"/>
          </a:xfrm>
        </p:spPr>
        <p:txBody>
          <a:bodyPr/>
          <a:lstStyle/>
          <a:p>
            <a:r>
              <a:rPr lang="en-US" sz="3200" dirty="0"/>
              <a:t>The Pacific</a:t>
            </a:r>
          </a:p>
          <a:p>
            <a:endParaRPr lang="en-US" sz="3200" dirty="0"/>
          </a:p>
          <a:p>
            <a:r>
              <a:rPr lang="en-US" sz="3200" dirty="0"/>
              <a:t>Latin America</a:t>
            </a:r>
          </a:p>
          <a:p>
            <a:endParaRPr lang="en-US" sz="3200" dirty="0"/>
          </a:p>
          <a:p>
            <a:r>
              <a:rPr lang="en-US" sz="3200" dirty="0"/>
              <a:t>China</a:t>
            </a:r>
          </a:p>
        </p:txBody>
      </p:sp>
      <p:pic>
        <p:nvPicPr>
          <p:cNvPr id="59394" name="Picture 2" descr="http://www.history.navy.mil/photos/images/o10000/o18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676400"/>
            <a:ext cx="5943600" cy="4658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What is Progressivism?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3276600" cy="4572000"/>
          </a:xfrm>
        </p:spPr>
        <p:txBody>
          <a:bodyPr>
            <a:normAutofit/>
          </a:bodyPr>
          <a:lstStyle/>
          <a:p>
            <a:r>
              <a:rPr lang="en-US" sz="3200" dirty="0"/>
              <a:t>Progress</a:t>
            </a:r>
          </a:p>
          <a:p>
            <a:endParaRPr lang="en-US" sz="3200" dirty="0"/>
          </a:p>
          <a:p>
            <a:r>
              <a:rPr lang="en-US" sz="3200" dirty="0"/>
              <a:t>Aim of Progressive Movement</a:t>
            </a:r>
          </a:p>
          <a:p>
            <a:endParaRPr lang="en-US" sz="3200" dirty="0"/>
          </a:p>
          <a:p>
            <a:r>
              <a:rPr lang="en-US" sz="3200" dirty="0"/>
              <a:t>Character of Progressivism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12000"/>
          </a:blip>
          <a:srcRect l="1563" t="3056" b="7590"/>
          <a:stretch>
            <a:fillRect/>
          </a:stretch>
        </p:blipFill>
        <p:spPr>
          <a:xfrm>
            <a:off x="3657600" y="1884363"/>
            <a:ext cx="5257800" cy="3990975"/>
          </a:xfrm>
          <a:noFill/>
          <a:ln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581400" y="5867400"/>
            <a:ext cx="2967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Calisthenics at a Sanitarium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Local and State Reform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42672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Settlement House movement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Urban reform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State administrative reform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4495800" y="1447800"/>
            <a:ext cx="4000500" cy="5029200"/>
          </a:xfrm>
          <a:noFill/>
          <a:ln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495800" y="6491288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Jane Addams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Congressional Reconstruction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3838" cy="4724400"/>
          </a:xfrm>
        </p:spPr>
        <p:txBody>
          <a:bodyPr>
            <a:normAutofit/>
          </a:bodyPr>
          <a:lstStyle/>
          <a:p>
            <a:r>
              <a:rPr lang="en-US" sz="3200" dirty="0"/>
              <a:t>Congressional resistance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Congressional domination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Constitutional reform</a:t>
            </a:r>
          </a:p>
        </p:txBody>
      </p:sp>
      <p:pic>
        <p:nvPicPr>
          <p:cNvPr id="10244" name="Picture 4" descr="sumn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5086028" y="1600200"/>
            <a:ext cx="3162944" cy="4495800"/>
          </a:xfr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876800" y="6172200"/>
            <a:ext cx="3568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Charles Sumner of Massachusetts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National Reform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505200" cy="4495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Theodore Roosevelt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Woodrow Wilson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Government transformed</a:t>
            </a: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-12000"/>
          </a:blip>
          <a:srcRect/>
          <a:stretch>
            <a:fillRect/>
          </a:stretch>
        </p:blipFill>
        <p:spPr>
          <a:xfrm>
            <a:off x="3727450" y="2133600"/>
            <a:ext cx="2730500" cy="3276600"/>
          </a:xfrm>
          <a:noFill/>
          <a:ln/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18000" contrast="-42000"/>
          </a:blip>
          <a:srcRect/>
          <a:stretch>
            <a:fillRect/>
          </a:stretch>
        </p:blipFill>
        <p:spPr>
          <a:xfrm>
            <a:off x="6467475" y="2133600"/>
            <a:ext cx="2457450" cy="3276600"/>
          </a:xfrm>
          <a:noFill/>
          <a:ln/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641725" y="5365750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Roosevelt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477000" y="5410200"/>
            <a:ext cx="847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Wilson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ederalreserve.gov/boarddocs/rptcongress/flood/gifs/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922091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National Reform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505200" cy="4495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Theodore Roosevelt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Woodrow Wilson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Government transformed</a:t>
            </a: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-12000"/>
          </a:blip>
          <a:srcRect/>
          <a:stretch>
            <a:fillRect/>
          </a:stretch>
        </p:blipFill>
        <p:spPr>
          <a:xfrm>
            <a:off x="3727450" y="2133600"/>
            <a:ext cx="2730500" cy="3276600"/>
          </a:xfrm>
          <a:noFill/>
          <a:ln/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18000" contrast="-42000"/>
          </a:blip>
          <a:srcRect/>
          <a:stretch>
            <a:fillRect/>
          </a:stretch>
        </p:blipFill>
        <p:spPr>
          <a:xfrm>
            <a:off x="6467475" y="2133600"/>
            <a:ext cx="2457450" cy="3276600"/>
          </a:xfrm>
          <a:noFill/>
          <a:ln/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641725" y="5365750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Roosevelt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477000" y="5410200"/>
            <a:ext cx="847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Wilson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World War 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352800" cy="4648200"/>
          </a:xfrm>
        </p:spPr>
        <p:txBody>
          <a:bodyPr>
            <a:noAutofit/>
          </a:bodyPr>
          <a:lstStyle/>
          <a:p>
            <a:r>
              <a:rPr lang="en-US" sz="3200" dirty="0"/>
              <a:t>Progressive foreign policy</a:t>
            </a:r>
          </a:p>
          <a:p>
            <a:endParaRPr lang="en-US" sz="3200" dirty="0"/>
          </a:p>
          <a:p>
            <a:r>
              <a:rPr lang="en-US" sz="3200" dirty="0"/>
              <a:t>War in Europe</a:t>
            </a:r>
          </a:p>
          <a:p>
            <a:endParaRPr lang="en-US" sz="3200" dirty="0"/>
          </a:p>
          <a:p>
            <a:r>
              <a:rPr lang="en-US" sz="3200" dirty="0"/>
              <a:t>United States in World War I</a:t>
            </a:r>
          </a:p>
        </p:txBody>
      </p:sp>
      <p:pic>
        <p:nvPicPr>
          <p:cNvPr id="15365" name="Picture 5" descr="over-the-t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>
          <a:xfrm>
            <a:off x="3581400" y="2168525"/>
            <a:ext cx="5410200" cy="3670300"/>
          </a:xfrm>
          <a:noFill/>
          <a:ln/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565525" y="5822950"/>
            <a:ext cx="2754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Trench Warfare in France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tholyoke.edu/courses/rschwart/hist151/StatesNationalities1848&amp;later/Germa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39412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World War 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692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http://blog.usamm.com/wp-content/uploads/2013/03/military_awards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0"/>
            <a:ext cx="5257800" cy="3390900"/>
          </a:xfrm>
          <a:prstGeom prst="rect">
            <a:avLst/>
          </a:prstGeom>
          <a:noFill/>
        </p:spPr>
      </p:pic>
      <p:pic>
        <p:nvPicPr>
          <p:cNvPr id="120834" name="Picture 2" descr="http://www.warhistoryonline.com/wp-content/uploads/2013/08/z_ub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"/>
            <a:ext cx="6248400" cy="3669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boivieapedia.pbworks.com/f/tre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3657600" cy="3676651"/>
          </a:xfrm>
          <a:prstGeom prst="rect">
            <a:avLst/>
          </a:prstGeom>
          <a:noFill/>
        </p:spPr>
      </p:pic>
      <p:pic>
        <p:nvPicPr>
          <p:cNvPr id="119814" name="Picture 6" descr="The image “http://sanseverything.files.wordpress.com/2008/11/trench-warfare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019424"/>
            <a:ext cx="3686175" cy="3838576"/>
          </a:xfrm>
          <a:prstGeom prst="rect">
            <a:avLst/>
          </a:prstGeom>
          <a:noFill/>
        </p:spPr>
      </p:pic>
      <p:pic>
        <p:nvPicPr>
          <p:cNvPr id="119812" name="Picture 4" descr="http://boivieapedia.pbworks.com/f/ta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762000"/>
            <a:ext cx="4781550" cy="2474662"/>
          </a:xfrm>
          <a:prstGeom prst="rect">
            <a:avLst/>
          </a:prstGeom>
          <a:noFill/>
        </p:spPr>
      </p:pic>
      <p:pic>
        <p:nvPicPr>
          <p:cNvPr id="119816" name="Picture 8" descr="http://boivieapedia.pbworks.com/f/machine%20gu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572000"/>
            <a:ext cx="2857500" cy="2047876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http://thaneofife.org.uk/pictures/HvyG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2667000"/>
            <a:ext cx="6429375" cy="4057650"/>
          </a:xfrm>
          <a:prstGeom prst="rect">
            <a:avLst/>
          </a:prstGeom>
          <a:noFill/>
        </p:spPr>
      </p:pic>
      <p:pic>
        <p:nvPicPr>
          <p:cNvPr id="121858" name="Picture 2" descr="http://upload.wikimedia.org/wikipedia/commons/3/32/Field-artillery-beaumont-fran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4267200" cy="3250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whale.to/b/germansoldier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371975" cy="3762376"/>
          </a:xfrm>
          <a:prstGeom prst="rect">
            <a:avLst/>
          </a:prstGeom>
          <a:noFill/>
        </p:spPr>
      </p:pic>
      <p:pic>
        <p:nvPicPr>
          <p:cNvPr id="123908" name="Picture 4" descr="http://longstreet.typepad.com/.a/6a00d83542d51e69e20133f59629e4970b-800w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66800"/>
            <a:ext cx="4533097" cy="5105400"/>
          </a:xfrm>
          <a:prstGeom prst="rect">
            <a:avLst/>
          </a:prstGeom>
          <a:noFill/>
        </p:spPr>
      </p:pic>
      <p:pic>
        <p:nvPicPr>
          <p:cNvPr id="123910" name="Picture 6" descr="http://www.historyplace.com/worldhistory/firstworldwar/ww-mask2-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819400"/>
            <a:ext cx="230505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dirty="0"/>
              <a:t>Southern Reaction and Redemption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3810000" cy="4800600"/>
          </a:xfrm>
        </p:spPr>
        <p:txBody>
          <a:bodyPr>
            <a:normAutofit/>
          </a:bodyPr>
          <a:lstStyle/>
          <a:p>
            <a:r>
              <a:rPr lang="en-US" sz="3200" dirty="0"/>
              <a:t>Intimidation and violence</a:t>
            </a:r>
          </a:p>
          <a:p>
            <a:pPr>
              <a:lnSpc>
                <a:spcPct val="30000"/>
              </a:lnSpc>
            </a:pPr>
            <a:endParaRPr lang="en-US" sz="3200" dirty="0"/>
          </a:p>
          <a:p>
            <a:r>
              <a:rPr lang="en-US" sz="3200" dirty="0"/>
              <a:t>Southern reconstitution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The South redeemed</a:t>
            </a:r>
          </a:p>
        </p:txBody>
      </p:sp>
      <p:pic>
        <p:nvPicPr>
          <p:cNvPr id="11268" name="Picture 4" descr="klanm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81563" y="1524000"/>
            <a:ext cx="3395662" cy="4953000"/>
          </a:xfr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860925" y="6432550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Ku Klux Klansmen, 1867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wwi-models.org/1/Photos/Various/AlbD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6172200" cy="3189834"/>
          </a:xfrm>
          <a:prstGeom prst="rect">
            <a:avLst/>
          </a:prstGeom>
          <a:noFill/>
        </p:spPr>
      </p:pic>
      <p:pic>
        <p:nvPicPr>
          <p:cNvPr id="122886" name="Picture 6" descr="http://www.ctie.monash.edu.au/hargrave/images/sopwith_camel_1stproto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733800"/>
            <a:ext cx="5889430" cy="2932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Social Effects of World War 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Black migration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Women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Americanization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Red Scare</a:t>
            </a:r>
          </a:p>
        </p:txBody>
      </p:sp>
      <p:pic>
        <p:nvPicPr>
          <p:cNvPr id="13317" name="Picture 5" descr="stat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4359275" y="1447800"/>
            <a:ext cx="4548188" cy="5181600"/>
          </a:xfrm>
          <a:noFill/>
          <a:ln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Progressivism Triumphant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352800" cy="4038600"/>
          </a:xfrm>
        </p:spPr>
        <p:txBody>
          <a:bodyPr/>
          <a:lstStyle/>
          <a:p>
            <a:r>
              <a:rPr lang="en-US" sz="3200" dirty="0"/>
              <a:t>Prohibition</a:t>
            </a:r>
          </a:p>
          <a:p>
            <a:endParaRPr lang="en-US" sz="3200" dirty="0"/>
          </a:p>
          <a:p>
            <a:r>
              <a:rPr lang="en-US" sz="3200" dirty="0"/>
              <a:t>Women’s suffrage</a:t>
            </a:r>
          </a:p>
          <a:p>
            <a:endParaRPr lang="en-US" sz="3200" dirty="0"/>
          </a:p>
          <a:p>
            <a:r>
              <a:rPr lang="en-US" sz="3200" dirty="0"/>
              <a:t>Immigration</a:t>
            </a:r>
          </a:p>
        </p:txBody>
      </p:sp>
      <p:pic>
        <p:nvPicPr>
          <p:cNvPr id="7173" name="Picture 5" descr="prohibition%20ra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8000" contrast="-6000"/>
          </a:blip>
          <a:srcRect/>
          <a:stretch>
            <a:fillRect/>
          </a:stretch>
        </p:blipFill>
        <p:spPr>
          <a:xfrm>
            <a:off x="3505200" y="1773238"/>
            <a:ext cx="5486400" cy="4457700"/>
          </a:xfrm>
          <a:noFill/>
          <a:ln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489325" y="6203950"/>
            <a:ext cx="302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Confiscated Beer and Liquor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Return to Normalcy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352800" cy="4114800"/>
          </a:xfrm>
        </p:spPr>
        <p:txBody>
          <a:bodyPr>
            <a:normAutofit/>
          </a:bodyPr>
          <a:lstStyle/>
          <a:p>
            <a:r>
              <a:rPr lang="en-US" sz="3200" dirty="0"/>
              <a:t>Harding</a:t>
            </a:r>
          </a:p>
          <a:p>
            <a:endParaRPr lang="en-US" sz="3200" dirty="0"/>
          </a:p>
          <a:p>
            <a:r>
              <a:rPr lang="en-US" sz="3200" dirty="0"/>
              <a:t>Coolidge</a:t>
            </a:r>
          </a:p>
          <a:p>
            <a:endParaRPr lang="en-US" sz="3200" dirty="0"/>
          </a:p>
          <a:p>
            <a:r>
              <a:rPr lang="en-US" sz="3200" dirty="0"/>
              <a:t>Business progressivism</a:t>
            </a:r>
          </a:p>
        </p:txBody>
      </p:sp>
      <p:pic>
        <p:nvPicPr>
          <p:cNvPr id="8197" name="Picture 5" descr="3a33251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8000" contrast="-12000"/>
          </a:blip>
          <a:srcRect l="5661" t="4210" r="3773" b="4161"/>
          <a:stretch>
            <a:fillRect/>
          </a:stretch>
        </p:blipFill>
        <p:spPr>
          <a:xfrm>
            <a:off x="3886200" y="1905000"/>
            <a:ext cx="5105400" cy="4148138"/>
          </a:xfrm>
          <a:noFill/>
          <a:ln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886200" y="6172200"/>
            <a:ext cx="3795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Calvin Coolidge and Walter Johnson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Collapse of Progressivism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9800"/>
            <a:ext cx="4038600" cy="3886200"/>
          </a:xfrm>
        </p:spPr>
        <p:txBody>
          <a:bodyPr>
            <a:normAutofit/>
          </a:bodyPr>
          <a:lstStyle/>
          <a:p>
            <a:r>
              <a:rPr lang="en-US" sz="3200" dirty="0"/>
              <a:t>Prohibition</a:t>
            </a:r>
          </a:p>
          <a:p>
            <a:endParaRPr lang="en-US" sz="3200" dirty="0"/>
          </a:p>
          <a:p>
            <a:r>
              <a:rPr lang="en-US" sz="3200" dirty="0"/>
              <a:t>Jazz</a:t>
            </a:r>
          </a:p>
          <a:p>
            <a:endParaRPr lang="en-US" sz="3200" dirty="0"/>
          </a:p>
          <a:p>
            <a:r>
              <a:rPr lang="en-US" sz="3200" dirty="0"/>
              <a:t>Reaction</a:t>
            </a:r>
          </a:p>
        </p:txBody>
      </p:sp>
      <p:pic>
        <p:nvPicPr>
          <p:cNvPr id="9221" name="Picture 5" descr="jazz-ear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954213"/>
            <a:ext cx="5715000" cy="4116387"/>
          </a:xfrm>
          <a:noFill/>
          <a:ln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24200" y="6096000"/>
            <a:ext cx="1595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Dixieland Jazz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dallasnews.com/incoming/20111007-kkk_1923.jpg.ece/BINARY/w620x413/KKK_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0"/>
            <a:ext cx="49149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057400" y="5486400"/>
            <a:ext cx="3565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cs typeface="Tahoma" pitchFamily="34" charset="0"/>
              </a:rPr>
              <a:t>Ku Klux Klan Day at the State Fair of Texas, 1923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Herbert Hoover and the Great Depression</a:t>
            </a:r>
          </a:p>
        </p:txBody>
      </p:sp>
      <p:pic>
        <p:nvPicPr>
          <p:cNvPr id="15365" name="Picture 5" descr="summer_2004_hoover_gir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1600200"/>
            <a:ext cx="3684588" cy="5029200"/>
          </a:xfrm>
          <a:noFill/>
          <a:ln/>
        </p:spPr>
      </p:pic>
      <p:sp>
        <p:nvSpPr>
          <p:cNvPr id="15369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33600"/>
            <a:ext cx="3276600" cy="4191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Managed economy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dirty="0"/>
              <a:t>Market boom and instability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dirty="0"/>
              <a:t>Hoover’s progressive approach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lobalresearch.ca/wp-content/uploads/2010/12/122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55234"/>
            <a:ext cx="5334000" cy="609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Franklin Delano Roosevelt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38600" cy="3962400"/>
          </a:xfrm>
        </p:spPr>
        <p:txBody>
          <a:bodyPr>
            <a:normAutofit/>
          </a:bodyPr>
          <a:lstStyle/>
          <a:p>
            <a:r>
              <a:rPr lang="en-US" sz="3200" dirty="0"/>
              <a:t>Early life</a:t>
            </a:r>
          </a:p>
          <a:p>
            <a:endParaRPr lang="en-US" sz="3200" dirty="0"/>
          </a:p>
          <a:p>
            <a:r>
              <a:rPr lang="en-US" sz="3200" dirty="0"/>
              <a:t>Public life</a:t>
            </a:r>
          </a:p>
          <a:p>
            <a:endParaRPr lang="en-US" sz="3200" dirty="0"/>
          </a:p>
          <a:p>
            <a:r>
              <a:rPr lang="en-US" sz="3200" dirty="0"/>
              <a:t>Elected president</a:t>
            </a:r>
          </a:p>
        </p:txBody>
      </p:sp>
      <p:pic>
        <p:nvPicPr>
          <p:cNvPr id="7173" name="Picture 5" descr="franklin_rooseve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7263" y="1524000"/>
            <a:ext cx="3579812" cy="4953000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The First New Deal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038600"/>
          </a:xfrm>
        </p:spPr>
        <p:txBody>
          <a:bodyPr>
            <a:normAutofit/>
          </a:bodyPr>
          <a:lstStyle/>
          <a:p>
            <a:r>
              <a:rPr lang="en-US" sz="3200" dirty="0"/>
              <a:t>Bank holiday</a:t>
            </a:r>
          </a:p>
          <a:p>
            <a:endParaRPr lang="en-US" sz="3200" dirty="0"/>
          </a:p>
          <a:p>
            <a:r>
              <a:rPr lang="en-US" sz="3200" dirty="0"/>
              <a:t>First Hundred Days</a:t>
            </a:r>
          </a:p>
          <a:p>
            <a:endParaRPr lang="en-US" sz="3200" dirty="0"/>
          </a:p>
          <a:p>
            <a:r>
              <a:rPr lang="en-US" sz="3200" dirty="0"/>
              <a:t>AAA and NIRA</a:t>
            </a:r>
          </a:p>
        </p:txBody>
      </p:sp>
      <p:pic>
        <p:nvPicPr>
          <p:cNvPr id="8201" name="Picture 9" descr="2000-7801_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4660900" y="1447800"/>
            <a:ext cx="3838575" cy="50292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Compromise of 1877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419600"/>
          </a:xfrm>
        </p:spPr>
        <p:txBody>
          <a:bodyPr/>
          <a:lstStyle/>
          <a:p>
            <a:r>
              <a:rPr lang="en-US" sz="3200" dirty="0"/>
              <a:t>National distractions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Election of 1876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r>
              <a:rPr lang="en-US" sz="3200" dirty="0"/>
              <a:t>Compromise</a:t>
            </a:r>
          </a:p>
        </p:txBody>
      </p:sp>
      <p:pic>
        <p:nvPicPr>
          <p:cNvPr id="12292" name="Picture 4" descr="000000e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24000" contrast="6000"/>
          </a:blip>
          <a:stretch>
            <a:fillRect/>
          </a:stretch>
        </p:blipFill>
        <p:spPr>
          <a:xfrm>
            <a:off x="4724400" y="1524000"/>
            <a:ext cx="3679330" cy="4909862"/>
          </a:xfr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724400" y="6491288"/>
            <a:ext cx="2224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Rutherford B. Hayes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The Second New Deal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038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Roosevelt swings left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Taxation, welfare, and unionism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Court packing</a:t>
            </a:r>
          </a:p>
        </p:txBody>
      </p:sp>
      <p:pic>
        <p:nvPicPr>
          <p:cNvPr id="11269" name="Picture 5" descr="election_socia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>
          <a:xfrm>
            <a:off x="4603750" y="1447800"/>
            <a:ext cx="3894138" cy="5105400"/>
          </a:xfrm>
          <a:noFill/>
          <a:ln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/>
              <a:t>Legacy of the New Deal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724400"/>
          </a:xfrm>
        </p:spPr>
        <p:txBody>
          <a:bodyPr>
            <a:normAutofit/>
          </a:bodyPr>
          <a:lstStyle/>
          <a:p>
            <a:r>
              <a:rPr lang="en-US" sz="3200" dirty="0"/>
              <a:t>Domestic economics</a:t>
            </a:r>
          </a:p>
          <a:p>
            <a:endParaRPr lang="en-US" sz="3200" dirty="0"/>
          </a:p>
          <a:p>
            <a:r>
              <a:rPr lang="en-US" sz="3200" dirty="0"/>
              <a:t>Regulation and Welfare</a:t>
            </a:r>
          </a:p>
          <a:p>
            <a:endParaRPr lang="en-US" sz="3200" dirty="0"/>
          </a:p>
          <a:p>
            <a:r>
              <a:rPr lang="en-US" sz="3200" dirty="0"/>
              <a:t>International trade and finance</a:t>
            </a:r>
          </a:p>
        </p:txBody>
      </p:sp>
      <p:pic>
        <p:nvPicPr>
          <p:cNvPr id="13317" name="Picture 5" descr="new-de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43400" y="2057400"/>
            <a:ext cx="4490719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The Rise of Nazi Germany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572000" cy="4495800"/>
          </a:xfrm>
        </p:spPr>
        <p:txBody>
          <a:bodyPr>
            <a:normAutofit/>
          </a:bodyPr>
          <a:lstStyle/>
          <a:p>
            <a:r>
              <a:rPr lang="en-US" sz="3200" dirty="0"/>
              <a:t>The effect of WW I</a:t>
            </a:r>
          </a:p>
          <a:p>
            <a:endParaRPr lang="en-US" sz="3200" dirty="0"/>
          </a:p>
          <a:p>
            <a:r>
              <a:rPr lang="en-US" sz="3200" dirty="0"/>
              <a:t>Fascism and Nazism</a:t>
            </a:r>
          </a:p>
          <a:p>
            <a:endParaRPr lang="en-US" sz="3200" dirty="0"/>
          </a:p>
          <a:p>
            <a:r>
              <a:rPr lang="en-US" sz="3200" dirty="0"/>
              <a:t>German expansion</a:t>
            </a:r>
          </a:p>
        </p:txBody>
      </p:sp>
      <p:pic>
        <p:nvPicPr>
          <p:cNvPr id="7173" name="Picture 5" descr="deutschlandfre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</a:blip>
          <a:stretch>
            <a:fillRect/>
          </a:stretch>
        </p:blipFill>
        <p:spPr>
          <a:xfrm>
            <a:off x="5334000" y="1752600"/>
            <a:ext cx="3208494" cy="4648200"/>
          </a:xfrm>
          <a:noFill/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The Rise of Imperial Japan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572000"/>
          </a:xfrm>
        </p:spPr>
        <p:txBody>
          <a:bodyPr>
            <a:normAutofit/>
          </a:bodyPr>
          <a:lstStyle/>
          <a:p>
            <a:r>
              <a:rPr lang="en-US" sz="3200" dirty="0"/>
              <a:t>Post-WW I Japan</a:t>
            </a:r>
          </a:p>
          <a:p>
            <a:endParaRPr lang="en-US" sz="3200" dirty="0"/>
          </a:p>
          <a:p>
            <a:r>
              <a:rPr lang="en-US" sz="3200" dirty="0"/>
              <a:t>Japanese disarmament</a:t>
            </a:r>
          </a:p>
          <a:p>
            <a:endParaRPr lang="en-US" sz="3200" dirty="0"/>
          </a:p>
          <a:p>
            <a:r>
              <a:rPr lang="en-US" sz="3200" dirty="0"/>
              <a:t>Japanese expansionism</a:t>
            </a:r>
          </a:p>
        </p:txBody>
      </p:sp>
      <p:pic>
        <p:nvPicPr>
          <p:cNvPr id="9224" name="Picture 8" descr="P020002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24000"/>
          </a:blip>
          <a:stretch>
            <a:fillRect/>
          </a:stretch>
        </p:blipFill>
        <p:spPr>
          <a:xfrm>
            <a:off x="5029200" y="1600200"/>
            <a:ext cx="3370231" cy="4780469"/>
          </a:xfrm>
          <a:noFill/>
          <a:ln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United States Isolationism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4038600" cy="4724400"/>
          </a:xfrm>
        </p:spPr>
        <p:txBody>
          <a:bodyPr>
            <a:normAutofit/>
          </a:bodyPr>
          <a:lstStyle/>
          <a:p>
            <a:r>
              <a:rPr lang="en-US" sz="3200" dirty="0"/>
              <a:t>US internationalist heritage</a:t>
            </a:r>
          </a:p>
          <a:p>
            <a:endParaRPr lang="en-US" sz="3200" dirty="0"/>
          </a:p>
          <a:p>
            <a:r>
              <a:rPr lang="en-US" sz="3200" dirty="0"/>
              <a:t>Isolationism and neutrality</a:t>
            </a:r>
          </a:p>
          <a:p>
            <a:endParaRPr lang="en-US" sz="3200" dirty="0"/>
          </a:p>
          <a:p>
            <a:r>
              <a:rPr lang="en-US" sz="3200" dirty="0"/>
              <a:t>Emergence from isolationism</a:t>
            </a:r>
          </a:p>
        </p:txBody>
      </p:sp>
      <p:pic>
        <p:nvPicPr>
          <p:cNvPr id="12293" name="Picture 5" descr="11010c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>
          <a:xfrm>
            <a:off x="4191000" y="1773238"/>
            <a:ext cx="4800600" cy="4284662"/>
          </a:xfrm>
          <a:noFill/>
          <a:ln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map11_1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-14288"/>
            <a:ext cx="9144000" cy="688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pacifi01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352" t="1602" r="352" b="1602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The Development of the Cold War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6482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The end of WW II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European instability and U.S. foreign policy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Confrontation</a:t>
            </a:r>
          </a:p>
        </p:txBody>
      </p:sp>
      <p:pic>
        <p:nvPicPr>
          <p:cNvPr id="4100" name="Picture 4" descr="587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5533294" y="1298154"/>
            <a:ext cx="2620106" cy="5192832"/>
          </a:xfr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410200" y="649128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Soviet Expansion of Influence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Map&#10;&#10;Description automatically generated">
            <a:extLst>
              <a:ext uri="{FF2B5EF4-FFF2-40B4-BE49-F238E27FC236}">
                <a16:creationId xmlns:a16="http://schemas.microsoft.com/office/drawing/2014/main" id="{C17CDB5E-DD4E-8745-BC98-13544F10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143000"/>
            <a:ext cx="58864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81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Map&#10;&#10;Description automatically generated">
            <a:extLst>
              <a:ext uri="{FF2B5EF4-FFF2-40B4-BE49-F238E27FC236}">
                <a16:creationId xmlns:a16="http://schemas.microsoft.com/office/drawing/2014/main" id="{8147C7EE-0790-E547-9960-72805A70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885950"/>
            <a:ext cx="45862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606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 New South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3352800" cy="4191000"/>
          </a:xfrm>
        </p:spPr>
        <p:txBody>
          <a:bodyPr/>
          <a:lstStyle/>
          <a:p>
            <a:pPr eaLnBrk="1" hangingPunct="1"/>
            <a:r>
              <a:rPr lang="en-US"/>
              <a:t>Boosterism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Abandonment of Southern Traditions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Industrialism</a:t>
            </a:r>
          </a:p>
        </p:txBody>
      </p:sp>
      <p:pic>
        <p:nvPicPr>
          <p:cNvPr id="7172" name="Picture 5" descr="mills_N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3651250" y="2187575"/>
            <a:ext cx="5340350" cy="3375025"/>
          </a:xfr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Map&#10;&#10;Description automatically generated">
            <a:extLst>
              <a:ext uri="{FF2B5EF4-FFF2-40B4-BE49-F238E27FC236}">
                <a16:creationId xmlns:a16="http://schemas.microsoft.com/office/drawing/2014/main" id="{C174C9D7-6576-3949-A636-E7F2AC7B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28750"/>
            <a:ext cx="5715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748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Containment Policy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United Nations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Containment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Tradition and the Cold War</a:t>
            </a:r>
          </a:p>
        </p:txBody>
      </p:sp>
      <p:pic>
        <p:nvPicPr>
          <p:cNvPr id="5124" name="Picture 5" descr="george_f_kenn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4724399" y="1494898"/>
            <a:ext cx="4050931" cy="4905902"/>
          </a:xfrm>
          <a:noFill/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4572000" y="6324600"/>
            <a:ext cx="200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George F. Kennan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Korea and the Cold War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09800"/>
            <a:ext cx="3505200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China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Korean War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Stalemate</a:t>
            </a:r>
          </a:p>
        </p:txBody>
      </p:sp>
      <p:pic>
        <p:nvPicPr>
          <p:cNvPr id="6148" name="Picture 5" descr="h97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 t="5084"/>
          <a:stretch>
            <a:fillRect/>
          </a:stretch>
        </p:blipFill>
        <p:spPr>
          <a:xfrm>
            <a:off x="4316413" y="1371600"/>
            <a:ext cx="4156075" cy="5029200"/>
          </a:xfrm>
          <a:noFill/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267200" y="6400800"/>
            <a:ext cx="2649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Fighting the Korean War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ap11_4"/>
          <p:cNvPicPr>
            <a:picLocks noChangeAspect="1" noChangeArrowheads="1"/>
          </p:cNvPicPr>
          <p:nvPr/>
        </p:nvPicPr>
        <p:blipFill>
          <a:blip r:embed="rId2" cstate="print"/>
          <a:srcRect b="22223"/>
          <a:stretch>
            <a:fillRect/>
          </a:stretch>
        </p:blipFill>
        <p:spPr bwMode="auto">
          <a:xfrm>
            <a:off x="762000" y="0"/>
            <a:ext cx="77724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vietnamwar"/>
          <p:cNvPicPr>
            <a:picLocks noChangeAspect="1" noChangeArrowheads="1"/>
          </p:cNvPicPr>
          <p:nvPr/>
        </p:nvPicPr>
        <p:blipFill>
          <a:blip r:embed="rId2" cstate="print">
            <a:lum bright="6000" contrast="-12000"/>
          </a:blip>
          <a:srcRect b="8719"/>
          <a:stretch>
            <a:fillRect/>
          </a:stretch>
        </p:blipFill>
        <p:spPr bwMode="auto">
          <a:xfrm>
            <a:off x="2497138" y="0"/>
            <a:ext cx="44529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Brinksmanship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3505200" cy="457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President Eisenhower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Attitude toward war</a:t>
            </a:r>
          </a:p>
          <a:p>
            <a:pPr eaLnBrk="1" hangingPunct="1">
              <a:defRPr/>
            </a:pPr>
            <a:endParaRPr lang="en-US" sz="3200" dirty="0"/>
          </a:p>
          <a:p>
            <a:pPr eaLnBrk="1" hangingPunct="1">
              <a:defRPr/>
            </a:pPr>
            <a:r>
              <a:rPr lang="en-US" sz="3200" dirty="0"/>
              <a:t>Brinksmanship</a:t>
            </a:r>
          </a:p>
        </p:txBody>
      </p:sp>
      <p:pic>
        <p:nvPicPr>
          <p:cNvPr id="8196" name="Picture 5" descr="0804dien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3810000" y="2057400"/>
            <a:ext cx="5181600" cy="3509963"/>
          </a:xfrm>
          <a:noFill/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038600" y="5562600"/>
            <a:ext cx="4760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John Foster Dulles with President Eisenhower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en-US" dirty="0"/>
              <a:t>The Politics of Anticommunism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7338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FDR and the New Deal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Anticommunist legislation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Political inquisition</a:t>
            </a:r>
          </a:p>
        </p:txBody>
      </p:sp>
      <p:pic>
        <p:nvPicPr>
          <p:cNvPr id="7173" name="Picture 5" descr="mccarthy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67200" y="1684338"/>
            <a:ext cx="4572000" cy="4551362"/>
          </a:xfrm>
          <a:noFill/>
          <a:ln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251325" y="6280150"/>
            <a:ext cx="2738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Senator Joseph McCarthy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r>
              <a:rPr lang="en-US" dirty="0"/>
              <a:t>Eisenhower as President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209800"/>
            <a:ext cx="4038600" cy="4419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Dwight D. Eisenhower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President Eisenhower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Eisenhower’s style</a:t>
            </a:r>
          </a:p>
        </p:txBody>
      </p:sp>
      <p:pic>
        <p:nvPicPr>
          <p:cNvPr id="8201" name="Picture 9" descr="mastersquiz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6000"/>
          </a:blip>
          <a:stretch>
            <a:fillRect/>
          </a:stretch>
        </p:blipFill>
        <p:spPr>
          <a:xfrm>
            <a:off x="5082396" y="1598023"/>
            <a:ext cx="3071004" cy="4650377"/>
          </a:xfrm>
          <a:noFill/>
          <a:ln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/>
              <a:t>Postwar Economic Growth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505200" cy="4953000"/>
          </a:xfrm>
        </p:spPr>
        <p:txBody>
          <a:bodyPr>
            <a:normAutofit/>
          </a:bodyPr>
          <a:lstStyle/>
          <a:p>
            <a:r>
              <a:rPr lang="en-US" sz="3200" dirty="0"/>
              <a:t>Growth</a:t>
            </a:r>
          </a:p>
          <a:p>
            <a:endParaRPr lang="en-US" sz="3200" dirty="0"/>
          </a:p>
          <a:p>
            <a:r>
              <a:rPr lang="en-US" sz="3200" dirty="0"/>
              <a:t>Government and the economy</a:t>
            </a:r>
          </a:p>
          <a:p>
            <a:endParaRPr lang="en-US" sz="3200" dirty="0"/>
          </a:p>
          <a:p>
            <a:r>
              <a:rPr lang="en-US" sz="3200" dirty="0"/>
              <a:t>New economic developments</a:t>
            </a:r>
          </a:p>
        </p:txBody>
      </p:sp>
      <p:pic>
        <p:nvPicPr>
          <p:cNvPr id="9226" name="Picture 10" descr="biggibi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12000" contrast="-12000"/>
          </a:blip>
          <a:srcRect/>
          <a:stretch>
            <a:fillRect/>
          </a:stretch>
        </p:blipFill>
        <p:spPr>
          <a:xfrm>
            <a:off x="3886200" y="1828800"/>
            <a:ext cx="5029200" cy="3759200"/>
          </a:xfrm>
          <a:noFill/>
          <a:ln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Suburbia and Consumerism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3810000" cy="40386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Suburbanization</a:t>
            </a:r>
          </a:p>
          <a:p>
            <a:endParaRPr lang="en-US" sz="3600" dirty="0"/>
          </a:p>
          <a:p>
            <a:r>
              <a:rPr lang="en-US" sz="3600" dirty="0"/>
              <a:t>Effects of suburbanization</a:t>
            </a:r>
          </a:p>
          <a:p>
            <a:endParaRPr lang="en-US" sz="3600" dirty="0"/>
          </a:p>
          <a:p>
            <a:r>
              <a:rPr lang="en-US" sz="3600" dirty="0"/>
              <a:t>Consumerism</a:t>
            </a:r>
          </a:p>
        </p:txBody>
      </p:sp>
      <p:pic>
        <p:nvPicPr>
          <p:cNvPr id="10245" name="Picture 5" descr="aerialb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4191000" y="1600200"/>
            <a:ext cx="4780032" cy="4800600"/>
          </a:xfr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Southern Agricultural Tradition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038600" cy="4495800"/>
          </a:xfrm>
        </p:spPr>
        <p:txBody>
          <a:bodyPr/>
          <a:lstStyle/>
          <a:p>
            <a:pPr eaLnBrk="1" hangingPunct="1"/>
            <a:r>
              <a:rPr lang="en-US"/>
              <a:t>Social hierarchy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Cotton tenant farming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Agriculture and government</a:t>
            </a:r>
          </a:p>
        </p:txBody>
      </p:sp>
      <p:pic>
        <p:nvPicPr>
          <p:cNvPr id="8196" name="Picture 5" descr="99b06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>
          <a:xfrm>
            <a:off x="4198938" y="1893888"/>
            <a:ext cx="4792662" cy="3668712"/>
          </a:xfr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TV and Popular Culture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038600" cy="4267200"/>
          </a:xfrm>
        </p:spPr>
        <p:txBody>
          <a:bodyPr/>
          <a:lstStyle/>
          <a:p>
            <a:r>
              <a:rPr lang="en-US" sz="3600" dirty="0"/>
              <a:t>Increase in use</a:t>
            </a:r>
          </a:p>
          <a:p>
            <a:endParaRPr lang="en-US" sz="3600" dirty="0"/>
          </a:p>
          <a:p>
            <a:r>
              <a:rPr lang="en-US" sz="3600" dirty="0"/>
              <a:t>Homogenization</a:t>
            </a:r>
          </a:p>
          <a:p>
            <a:endParaRPr lang="en-US" sz="3600" dirty="0"/>
          </a:p>
          <a:p>
            <a:r>
              <a:rPr lang="en-US" sz="3600" dirty="0"/>
              <a:t>Values and culture</a:t>
            </a:r>
          </a:p>
        </p:txBody>
      </p:sp>
      <p:pic>
        <p:nvPicPr>
          <p:cNvPr id="11269" name="Picture 5" descr="wzz-mickeyTV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6000"/>
          </a:blip>
          <a:srcRect/>
          <a:stretch>
            <a:fillRect/>
          </a:stretch>
        </p:blipFill>
        <p:spPr>
          <a:xfrm>
            <a:off x="4767263" y="1371600"/>
            <a:ext cx="3592512" cy="5257800"/>
          </a:xfrm>
          <a:noFill/>
          <a:ln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Early Civil Rights Movement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419600"/>
          </a:xfrm>
        </p:spPr>
        <p:txBody>
          <a:bodyPr>
            <a:normAutofit/>
          </a:bodyPr>
          <a:lstStyle/>
          <a:p>
            <a:r>
              <a:rPr lang="en-US" sz="3200" dirty="0"/>
              <a:t>Civil War</a:t>
            </a:r>
          </a:p>
          <a:p>
            <a:endParaRPr lang="en-US" sz="3200" dirty="0"/>
          </a:p>
          <a:p>
            <a:r>
              <a:rPr lang="en-US" sz="3200" dirty="0"/>
              <a:t>Civil Rights Act </a:t>
            </a:r>
            <a:r>
              <a:rPr lang="en-US" sz="3200"/>
              <a:t>of 1866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Reconstruction Amendments</a:t>
            </a:r>
          </a:p>
        </p:txBody>
      </p:sp>
      <p:pic>
        <p:nvPicPr>
          <p:cNvPr id="7173" name="Picture 5" descr="h1866p119b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12000"/>
          </a:blip>
          <a:srcRect l="8098" t="32947" r="8749" b="5952"/>
          <a:stretch>
            <a:fillRect/>
          </a:stretch>
        </p:blipFill>
        <p:spPr>
          <a:xfrm>
            <a:off x="4216400" y="1752600"/>
            <a:ext cx="4622800" cy="4724400"/>
          </a:xfrm>
          <a:noFill/>
          <a:ln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dirty="0"/>
              <a:t>Reassertion of Southern Tradition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2971800" cy="4038600"/>
          </a:xfrm>
        </p:spPr>
        <p:txBody>
          <a:bodyPr>
            <a:normAutofit/>
          </a:bodyPr>
          <a:lstStyle/>
          <a:p>
            <a:r>
              <a:rPr lang="en-US" sz="3200" dirty="0"/>
              <a:t>Redemption</a:t>
            </a:r>
          </a:p>
          <a:p>
            <a:endParaRPr lang="en-US" sz="3200" dirty="0"/>
          </a:p>
          <a:p>
            <a:r>
              <a:rPr lang="en-US" sz="3200" dirty="0"/>
              <a:t>Jim Crow</a:t>
            </a:r>
          </a:p>
          <a:p>
            <a:endParaRPr lang="en-US" sz="3200" dirty="0"/>
          </a:p>
          <a:p>
            <a:r>
              <a:rPr lang="en-US" sz="3200" dirty="0"/>
              <a:t>Lynching</a:t>
            </a:r>
          </a:p>
        </p:txBody>
      </p:sp>
      <p:pic>
        <p:nvPicPr>
          <p:cNvPr id="8197" name="Picture 5" descr="jim-crow-songboo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676400"/>
            <a:ext cx="5638800" cy="4573588"/>
          </a:xfrm>
          <a:noFill/>
          <a:ln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en-US" dirty="0"/>
              <a:t>Response to Jim Crow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362200"/>
            <a:ext cx="3429000" cy="2971800"/>
          </a:xfrm>
        </p:spPr>
        <p:txBody>
          <a:bodyPr>
            <a:normAutofit/>
          </a:bodyPr>
          <a:lstStyle/>
          <a:p>
            <a:r>
              <a:rPr lang="en-US" sz="3200" dirty="0"/>
              <a:t>Booker T. Washington</a:t>
            </a:r>
          </a:p>
          <a:p>
            <a:endParaRPr lang="en-US" sz="3200" dirty="0"/>
          </a:p>
          <a:p>
            <a:r>
              <a:rPr lang="en-US" sz="3200" dirty="0"/>
              <a:t>W.E.B. </a:t>
            </a:r>
            <a:r>
              <a:rPr lang="en-US" sz="3200" dirty="0" err="1"/>
              <a:t>DuBois</a:t>
            </a:r>
            <a:endParaRPr lang="en-US" sz="3200" dirty="0"/>
          </a:p>
        </p:txBody>
      </p:sp>
      <p:pic>
        <p:nvPicPr>
          <p:cNvPr id="9229" name="Picture 13" descr="duboi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-6000"/>
          </a:blip>
          <a:stretch>
            <a:fillRect/>
          </a:stretch>
        </p:blipFill>
        <p:spPr>
          <a:xfrm>
            <a:off x="6181343" y="2057400"/>
            <a:ext cx="2549231" cy="3429000"/>
          </a:xfrm>
          <a:noFill/>
          <a:ln/>
        </p:spPr>
      </p:pic>
      <p:pic>
        <p:nvPicPr>
          <p:cNvPr id="9232" name="Picture 16" descr="btw01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bright="12000" contrast="-30000"/>
          </a:blip>
          <a:srcRect/>
          <a:stretch>
            <a:fillRect/>
          </a:stretch>
        </p:blipFill>
        <p:spPr>
          <a:xfrm>
            <a:off x="3810000" y="2057400"/>
            <a:ext cx="2581275" cy="3429000"/>
          </a:xfrm>
          <a:noFill/>
          <a:ln/>
        </p:spPr>
      </p:pic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94125" y="5441950"/>
            <a:ext cx="1373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Washington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461125" y="5441950"/>
            <a:ext cx="879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DuBois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Early Civil Rights Activism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828800"/>
            <a:ext cx="2819400" cy="487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Northern migration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NAACP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A. Philip Randolph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CORE</a:t>
            </a:r>
          </a:p>
        </p:txBody>
      </p:sp>
      <p:pic>
        <p:nvPicPr>
          <p:cNvPr id="10245" name="Picture 5" descr="apr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rcRect l="5661" t="8589" r="11320"/>
          <a:stretch>
            <a:fillRect/>
          </a:stretch>
        </p:blipFill>
        <p:spPr>
          <a:xfrm>
            <a:off x="3657600" y="1744663"/>
            <a:ext cx="5181600" cy="4519612"/>
          </a:xfrm>
          <a:noFill/>
          <a:ln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657600" y="6248400"/>
            <a:ext cx="438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A. Philip Randolph with Eleanor Roosevelt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/>
              <a:t>Postwar Civil Rights Movement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Truman and civil rights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Eisenhower and civil rights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i="1" dirty="0"/>
              <a:t>Brown v. Board of Education</a:t>
            </a:r>
          </a:p>
        </p:txBody>
      </p:sp>
      <p:pic>
        <p:nvPicPr>
          <p:cNvPr id="11269" name="Picture 5" descr="girlc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8000" contrast="-6000"/>
          </a:blip>
          <a:stretch>
            <a:fillRect/>
          </a:stretch>
        </p:blipFill>
        <p:spPr>
          <a:xfrm>
            <a:off x="4495800" y="2057400"/>
            <a:ext cx="4437450" cy="3425874"/>
          </a:xfrm>
          <a:noFill/>
          <a:ln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dirty="0"/>
              <a:t>Civil Rights Movement in the 1950s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Montgomery Bus Boycott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Little Rock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Civil Rights Act of 1957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Sit-in movement</a:t>
            </a:r>
          </a:p>
        </p:txBody>
      </p:sp>
      <p:pic>
        <p:nvPicPr>
          <p:cNvPr id="12293" name="Picture 5" descr="mlk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 contrast="-12000"/>
          </a:blip>
          <a:stretch>
            <a:fillRect/>
          </a:stretch>
        </p:blipFill>
        <p:spPr>
          <a:xfrm>
            <a:off x="5151870" y="1600200"/>
            <a:ext cx="3031259" cy="4495800"/>
          </a:xfrm>
          <a:noFill/>
          <a:ln/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860925" y="6356350"/>
            <a:ext cx="2439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Martin Luther King, Jr.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Civil Rights Movement to 1965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0386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JFK and civil rights</a:t>
            </a:r>
          </a:p>
          <a:p>
            <a:endParaRPr lang="en-US" sz="3200" dirty="0"/>
          </a:p>
          <a:p>
            <a:r>
              <a:rPr lang="en-US" sz="3200" dirty="0"/>
              <a:t>Freedom Rides and Birmingham</a:t>
            </a:r>
          </a:p>
          <a:p>
            <a:endParaRPr lang="en-US" sz="3200" dirty="0"/>
          </a:p>
          <a:p>
            <a:r>
              <a:rPr lang="en-US" sz="3200" dirty="0"/>
              <a:t>March on Washington</a:t>
            </a:r>
          </a:p>
          <a:p>
            <a:endParaRPr lang="en-US" sz="3200" dirty="0"/>
          </a:p>
          <a:p>
            <a:r>
              <a:rPr lang="en-US" sz="3200" dirty="0"/>
              <a:t>Civil Rights and Voting Rights Acts</a:t>
            </a:r>
          </a:p>
        </p:txBody>
      </p:sp>
      <p:pic>
        <p:nvPicPr>
          <p:cNvPr id="13320" name="Picture 8" descr="doc_096b_b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bright="12000"/>
          </a:blip>
          <a:stretch>
            <a:fillRect/>
          </a:stretch>
        </p:blipFill>
        <p:spPr>
          <a:xfrm>
            <a:off x="4648200" y="1600200"/>
            <a:ext cx="3588697" cy="4572000"/>
          </a:xfrm>
          <a:noFill/>
          <a:ln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/>
          <a:lstStyle/>
          <a:p>
            <a:r>
              <a:rPr lang="en-US" dirty="0"/>
              <a:t>John Fitzgerald Kennedy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133600"/>
            <a:ext cx="3810000" cy="4191000"/>
          </a:xfrm>
        </p:spPr>
        <p:txBody>
          <a:bodyPr>
            <a:normAutofit/>
          </a:bodyPr>
          <a:lstStyle/>
          <a:p>
            <a:r>
              <a:rPr lang="en-US" sz="3200" dirty="0"/>
              <a:t>Joseph Kennedy</a:t>
            </a:r>
          </a:p>
          <a:p>
            <a:endParaRPr lang="en-US" sz="3200" dirty="0"/>
          </a:p>
          <a:p>
            <a:r>
              <a:rPr lang="en-US" sz="3200" dirty="0"/>
              <a:t>JFK background</a:t>
            </a:r>
          </a:p>
          <a:p>
            <a:endParaRPr lang="en-US" sz="3200" dirty="0"/>
          </a:p>
          <a:p>
            <a:r>
              <a:rPr lang="en-US" sz="3200" dirty="0"/>
              <a:t>Accomplishments</a:t>
            </a:r>
          </a:p>
        </p:txBody>
      </p:sp>
      <p:pic>
        <p:nvPicPr>
          <p:cNvPr id="7173" name="Picture 5" descr="zm_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4235300" y="2133600"/>
            <a:ext cx="4603900" cy="3125788"/>
          </a:xfrm>
          <a:noFill/>
          <a:ln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191000" y="5257800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JFK on PT-109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JFK as President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4267200" cy="4114800"/>
          </a:xfrm>
        </p:spPr>
        <p:txBody>
          <a:bodyPr>
            <a:normAutofit/>
          </a:bodyPr>
          <a:lstStyle/>
          <a:p>
            <a:r>
              <a:rPr lang="en-US" sz="3200" dirty="0"/>
              <a:t>Liberal consensus</a:t>
            </a:r>
          </a:p>
          <a:p>
            <a:endParaRPr lang="en-US" sz="3200" dirty="0"/>
          </a:p>
          <a:p>
            <a:r>
              <a:rPr lang="en-US" sz="3200" dirty="0"/>
              <a:t>Domestic issues</a:t>
            </a:r>
          </a:p>
          <a:p>
            <a:endParaRPr lang="en-US" sz="3200" dirty="0"/>
          </a:p>
          <a:p>
            <a:r>
              <a:rPr lang="en-US" sz="3200" dirty="0"/>
              <a:t>Foreign policy issues</a:t>
            </a:r>
          </a:p>
        </p:txBody>
      </p:sp>
      <p:pic>
        <p:nvPicPr>
          <p:cNvPr id="8197" name="Picture 5" descr="inde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40288" y="1600200"/>
            <a:ext cx="3436937" cy="4800600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New South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276600" cy="4038600"/>
          </a:xfrm>
        </p:spPr>
        <p:txBody>
          <a:bodyPr/>
          <a:lstStyle/>
          <a:p>
            <a:pPr eaLnBrk="1" hangingPunct="1"/>
            <a:r>
              <a:rPr lang="en-US" sz="3200" dirty="0"/>
              <a:t>Old traditions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/>
              <a:t>Emergence of new traditions</a:t>
            </a:r>
          </a:p>
        </p:txBody>
      </p:sp>
      <p:pic>
        <p:nvPicPr>
          <p:cNvPr id="9220" name="Picture 5" descr="unidentified%20workers%20in%20cotton%20fie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3810000" y="1905000"/>
            <a:ext cx="5168900" cy="3962400"/>
          </a:xfr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The Kennedy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37338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 best and the brightest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Jacqueline Kennedy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The tragic end of Camelot</a:t>
            </a:r>
          </a:p>
        </p:txBody>
      </p:sp>
      <p:pic>
        <p:nvPicPr>
          <p:cNvPr id="9221" name="Picture 5" descr="left_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98625"/>
            <a:ext cx="4876800" cy="4170363"/>
          </a:xfrm>
          <a:noFill/>
          <a:ln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14800" y="5867400"/>
            <a:ext cx="3001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Jacqueline Bouvier Kennedy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dirty="0"/>
              <a:t>LBJ’s Background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2286000"/>
            <a:ext cx="3810000" cy="4191000"/>
          </a:xfrm>
        </p:spPr>
        <p:txBody>
          <a:bodyPr>
            <a:normAutofit/>
          </a:bodyPr>
          <a:lstStyle/>
          <a:p>
            <a:r>
              <a:rPr lang="en-US" sz="3200" dirty="0"/>
              <a:t>Texas</a:t>
            </a:r>
          </a:p>
          <a:p>
            <a:endParaRPr lang="en-US" sz="3200" dirty="0"/>
          </a:p>
          <a:p>
            <a:r>
              <a:rPr lang="en-US" sz="3200" dirty="0"/>
              <a:t>Politics</a:t>
            </a:r>
          </a:p>
          <a:p>
            <a:endParaRPr lang="en-US" sz="3200" dirty="0"/>
          </a:p>
          <a:p>
            <a:r>
              <a:rPr lang="en-US" sz="3200" dirty="0"/>
              <a:t>President</a:t>
            </a:r>
          </a:p>
        </p:txBody>
      </p:sp>
      <p:pic>
        <p:nvPicPr>
          <p:cNvPr id="7173" name="Picture 5" descr="lbj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4724400" y="1752600"/>
            <a:ext cx="3529121" cy="4519968"/>
          </a:xfrm>
          <a:noFill/>
          <a:ln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LBJ’s Presidency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343400" cy="4495800"/>
          </a:xfrm>
        </p:spPr>
        <p:txBody>
          <a:bodyPr/>
          <a:lstStyle/>
          <a:p>
            <a:r>
              <a:rPr lang="en-US" sz="3200" dirty="0"/>
              <a:t>The Kennedy Legacy</a:t>
            </a:r>
          </a:p>
          <a:p>
            <a:endParaRPr lang="en-US" sz="3200" dirty="0"/>
          </a:p>
          <a:p>
            <a:r>
              <a:rPr lang="en-US" sz="3200" dirty="0"/>
              <a:t>The Great Society</a:t>
            </a:r>
          </a:p>
          <a:p>
            <a:endParaRPr lang="en-US" sz="3200" dirty="0"/>
          </a:p>
          <a:p>
            <a:r>
              <a:rPr lang="en-US" sz="3200" dirty="0"/>
              <a:t>The War on Poverty</a:t>
            </a:r>
          </a:p>
          <a:p>
            <a:endParaRPr lang="en-US" sz="3600" dirty="0"/>
          </a:p>
        </p:txBody>
      </p:sp>
      <p:pic>
        <p:nvPicPr>
          <p:cNvPr id="8197" name="Picture 5" descr="greatsocie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6000"/>
          </a:blip>
          <a:stretch>
            <a:fillRect/>
          </a:stretch>
        </p:blipFill>
        <p:spPr>
          <a:xfrm>
            <a:off x="5084472" y="1600200"/>
            <a:ext cx="3166056" cy="4495800"/>
          </a:xfrm>
          <a:noFill/>
          <a:ln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Vietnam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733800" cy="5029200"/>
          </a:xfrm>
        </p:spPr>
        <p:txBody>
          <a:bodyPr>
            <a:normAutofit/>
          </a:bodyPr>
          <a:lstStyle/>
          <a:p>
            <a:r>
              <a:rPr lang="en-US" sz="3200" dirty="0"/>
              <a:t>Initial involvement</a:t>
            </a:r>
          </a:p>
          <a:p>
            <a:endParaRPr lang="en-US" sz="3200" dirty="0"/>
          </a:p>
          <a:p>
            <a:r>
              <a:rPr lang="en-US" sz="3200" dirty="0"/>
              <a:t>Escalation and stalemate</a:t>
            </a:r>
          </a:p>
          <a:p>
            <a:endParaRPr lang="en-US" sz="3200" dirty="0"/>
          </a:p>
          <a:p>
            <a:r>
              <a:rPr lang="en-US" sz="3200" dirty="0"/>
              <a:t>Protest and disengagement</a:t>
            </a:r>
          </a:p>
        </p:txBody>
      </p:sp>
      <p:pic>
        <p:nvPicPr>
          <p:cNvPr id="9221" name="Picture 5" descr="h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4038600" y="2057400"/>
            <a:ext cx="4953000" cy="2913063"/>
          </a:xfrm>
          <a:noFill/>
          <a:ln/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962400" y="4953000"/>
            <a:ext cx="518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Marines Fighting at Hue during Tet Offensive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vietnamwar"/>
          <p:cNvPicPr>
            <a:picLocks noChangeAspect="1" noChangeArrowheads="1"/>
          </p:cNvPicPr>
          <p:nvPr/>
        </p:nvPicPr>
        <p:blipFill>
          <a:blip r:embed="rId2" cstate="print">
            <a:lum bright="6000" contrast="-12000"/>
          </a:blip>
          <a:srcRect b="8719"/>
          <a:stretch>
            <a:fillRect/>
          </a:stretch>
        </p:blipFill>
        <p:spPr bwMode="auto">
          <a:xfrm>
            <a:off x="2497138" y="0"/>
            <a:ext cx="44529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/>
          <a:lstStyle/>
          <a:p>
            <a:r>
              <a:rPr lang="en-US" dirty="0"/>
              <a:t>Election of Nixon</a:t>
            </a:r>
          </a:p>
        </p:txBody>
      </p:sp>
      <p:pic>
        <p:nvPicPr>
          <p:cNvPr id="7173" name="Picture 5" descr="RichardMNix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-12000"/>
          </a:blip>
          <a:srcRect l="3239" r="2834"/>
          <a:stretch>
            <a:fillRect/>
          </a:stretch>
        </p:blipFill>
        <p:spPr>
          <a:xfrm>
            <a:off x="4872038" y="1600200"/>
            <a:ext cx="3621087" cy="4495800"/>
          </a:xfrm>
          <a:noFill/>
          <a:ln/>
        </p:spPr>
      </p:pic>
      <p:sp>
        <p:nvSpPr>
          <p:cNvPr id="717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57400"/>
            <a:ext cx="3505200" cy="4038600"/>
          </a:xfrm>
        </p:spPr>
        <p:txBody>
          <a:bodyPr>
            <a:normAutofit/>
          </a:bodyPr>
          <a:lstStyle/>
          <a:p>
            <a:r>
              <a:rPr lang="en-US" sz="3200" dirty="0"/>
              <a:t>Silent majority</a:t>
            </a:r>
          </a:p>
          <a:p>
            <a:endParaRPr lang="en-US" sz="3200" dirty="0"/>
          </a:p>
          <a:p>
            <a:r>
              <a:rPr lang="en-US" sz="3200" dirty="0"/>
              <a:t>Southern strategy</a:t>
            </a:r>
          </a:p>
          <a:p>
            <a:endParaRPr lang="en-US" sz="3200" dirty="0"/>
          </a:p>
          <a:p>
            <a:r>
              <a:rPr lang="en-US" sz="3200" dirty="0"/>
              <a:t>Unity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/>
              <a:t>Nixon’s Domestic Policy</a:t>
            </a:r>
          </a:p>
        </p:txBody>
      </p:sp>
      <p:pic>
        <p:nvPicPr>
          <p:cNvPr id="17413" name="Picture 5" descr="Nixon_Elvi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6648" r="8588"/>
          <a:stretch>
            <a:fillRect/>
          </a:stretch>
        </p:blipFill>
        <p:spPr>
          <a:xfrm>
            <a:off x="4495800" y="1371600"/>
            <a:ext cx="4478338" cy="5181600"/>
          </a:xfrm>
          <a:noFill/>
          <a:ln/>
        </p:spPr>
      </p:pic>
      <p:sp>
        <p:nvSpPr>
          <p:cNvPr id="1741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3505200" cy="3962400"/>
          </a:xfrm>
        </p:spPr>
        <p:txBody>
          <a:bodyPr>
            <a:normAutofit/>
          </a:bodyPr>
          <a:lstStyle/>
          <a:p>
            <a:r>
              <a:rPr lang="en-US" sz="3200" dirty="0"/>
              <a:t>New Federalism</a:t>
            </a:r>
          </a:p>
          <a:p>
            <a:endParaRPr lang="en-US" sz="3200" dirty="0"/>
          </a:p>
          <a:p>
            <a:r>
              <a:rPr lang="en-US" sz="3200" dirty="0"/>
              <a:t>Government programs</a:t>
            </a:r>
          </a:p>
          <a:p>
            <a:endParaRPr lang="en-US" sz="3200" dirty="0"/>
          </a:p>
          <a:p>
            <a:r>
              <a:rPr lang="en-US" sz="3200" dirty="0"/>
              <a:t>Economics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Nixon’s Foreign Policy</a:t>
            </a:r>
          </a:p>
        </p:txBody>
      </p:sp>
      <p:pic>
        <p:nvPicPr>
          <p:cNvPr id="8197" name="Picture 5" descr="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 contrast="-6000"/>
          </a:blip>
          <a:srcRect l="20000" r="16667"/>
          <a:stretch>
            <a:fillRect/>
          </a:stretch>
        </p:blipFill>
        <p:spPr>
          <a:xfrm>
            <a:off x="4572000" y="1524000"/>
            <a:ext cx="4368800" cy="4648200"/>
          </a:xfrm>
          <a:noFill/>
          <a:ln/>
        </p:spPr>
      </p:pic>
      <p:sp>
        <p:nvSpPr>
          <p:cNvPr id="819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3429000" cy="4191000"/>
          </a:xfrm>
        </p:spPr>
        <p:txBody>
          <a:bodyPr>
            <a:normAutofit/>
          </a:bodyPr>
          <a:lstStyle/>
          <a:p>
            <a:r>
              <a:rPr lang="en-US" sz="3200" dirty="0"/>
              <a:t>Vietnam</a:t>
            </a:r>
          </a:p>
          <a:p>
            <a:endParaRPr lang="en-US" sz="3200" dirty="0"/>
          </a:p>
          <a:p>
            <a:r>
              <a:rPr lang="en-US" sz="3200" dirty="0"/>
              <a:t>China</a:t>
            </a:r>
          </a:p>
          <a:p>
            <a:endParaRPr lang="en-US" sz="3200" dirty="0"/>
          </a:p>
          <a:p>
            <a:r>
              <a:rPr lang="en-US" sz="3200" dirty="0"/>
              <a:t>Soviet Union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The Demise of the Left</a:t>
            </a:r>
          </a:p>
        </p:txBody>
      </p:sp>
      <p:pic>
        <p:nvPicPr>
          <p:cNvPr id="9221" name="Picture 5" descr="mobe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>
          <a:xfrm>
            <a:off x="4953000" y="1524000"/>
            <a:ext cx="3951288" cy="5105400"/>
          </a:xfrm>
          <a:noFill/>
          <a:ln/>
        </p:spPr>
      </p:pic>
      <p:sp>
        <p:nvSpPr>
          <p:cNvPr id="9223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4191000" cy="4343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Draft resistance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Factionalism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Counterintelligence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</a:pPr>
            <a:r>
              <a:rPr lang="en-US" sz="3200" dirty="0"/>
              <a:t>Appeal to middle-America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Watergate and the Erosion of Executive Authority</a:t>
            </a:r>
          </a:p>
        </p:txBody>
      </p:sp>
      <p:pic>
        <p:nvPicPr>
          <p:cNvPr id="10245" name="Picture 5" descr="watergate_resign_nix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>
          <a:xfrm>
            <a:off x="4800600" y="1600200"/>
            <a:ext cx="4089400" cy="4953000"/>
          </a:xfrm>
          <a:noFill/>
          <a:ln/>
        </p:spPr>
      </p:pic>
      <p:sp>
        <p:nvSpPr>
          <p:cNvPr id="10251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33600"/>
            <a:ext cx="3352800" cy="3962400"/>
          </a:xfrm>
        </p:spPr>
        <p:txBody>
          <a:bodyPr>
            <a:normAutofit/>
          </a:bodyPr>
          <a:lstStyle/>
          <a:p>
            <a:r>
              <a:rPr lang="en-US" sz="3200" dirty="0"/>
              <a:t>CREEP</a:t>
            </a:r>
          </a:p>
          <a:p>
            <a:endParaRPr lang="en-US" sz="3200" dirty="0"/>
          </a:p>
          <a:p>
            <a:r>
              <a:rPr lang="en-US" sz="3200" dirty="0"/>
              <a:t>Investigation</a:t>
            </a:r>
          </a:p>
          <a:p>
            <a:endParaRPr lang="en-US" sz="3200" dirty="0"/>
          </a:p>
          <a:p>
            <a:r>
              <a:rPr lang="en-US" sz="3200" dirty="0"/>
              <a:t>Resignation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5988</TotalTime>
  <Words>1137</Words>
  <Application>Microsoft Macintosh PowerPoint</Application>
  <PresentationFormat>On-screen Show (4:3)</PresentationFormat>
  <Paragraphs>546</Paragraphs>
  <Slides>106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Calibri</vt:lpstr>
      <vt:lpstr>Georgia</vt:lpstr>
      <vt:lpstr>Trebuchet MS</vt:lpstr>
      <vt:lpstr>Wingdings 2</vt:lpstr>
      <vt:lpstr>Urban</vt:lpstr>
      <vt:lpstr>HIST 1302 U.S. History Since 1865</vt:lpstr>
      <vt:lpstr>Gettysburg Address</vt:lpstr>
      <vt:lpstr>Presidential Reconstruction</vt:lpstr>
      <vt:lpstr>Congressional Reconstruction</vt:lpstr>
      <vt:lpstr>Southern Reaction and Redemption</vt:lpstr>
      <vt:lpstr>Compromise of 1877</vt:lpstr>
      <vt:lpstr>A New South</vt:lpstr>
      <vt:lpstr>Southern Agricultural Tradition</vt:lpstr>
      <vt:lpstr>The New South</vt:lpstr>
      <vt:lpstr>A New West</vt:lpstr>
      <vt:lpstr>The Indians</vt:lpstr>
      <vt:lpstr>Opportunity and Western Settlement</vt:lpstr>
      <vt:lpstr>Eastern Traditions and the West</vt:lpstr>
      <vt:lpstr>The Rails of Industrial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Railroads and Markets</vt:lpstr>
      <vt:lpstr>The First Big Business</vt:lpstr>
      <vt:lpstr>The Process of Industrialism</vt:lpstr>
      <vt:lpstr>Responding to Competition</vt:lpstr>
      <vt:lpstr>A New Economy, A New Nation</vt:lpstr>
      <vt:lpstr>Immigration</vt:lpstr>
      <vt:lpstr>Immigrant Life</vt:lpstr>
      <vt:lpstr>Urbanization</vt:lpstr>
      <vt:lpstr>The American Labor Movement</vt:lpstr>
      <vt:lpstr>National Labor Union</vt:lpstr>
      <vt:lpstr>Knights of Labor</vt:lpstr>
      <vt:lpstr>American Federation of Labor</vt:lpstr>
      <vt:lpstr>Early Reform</vt:lpstr>
      <vt:lpstr>The Effect of Reform on Government and Politics</vt:lpstr>
      <vt:lpstr>Farmers’ Revolt</vt:lpstr>
      <vt:lpstr>Politics Transformed in the 1890s</vt:lpstr>
      <vt:lpstr>Foundations of Foreign Policy</vt:lpstr>
      <vt:lpstr>Expansion of Influence</vt:lpstr>
      <vt:lpstr>What is Progressivism?</vt:lpstr>
      <vt:lpstr>Local and State Reform</vt:lpstr>
      <vt:lpstr>National Reform</vt:lpstr>
      <vt:lpstr>PowerPoint Presentation</vt:lpstr>
      <vt:lpstr>National Reform</vt:lpstr>
      <vt:lpstr>World War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Effects of World War I</vt:lpstr>
      <vt:lpstr>Progressivism Triumphant</vt:lpstr>
      <vt:lpstr>Return to Normalcy</vt:lpstr>
      <vt:lpstr>Collapse of Progressivism</vt:lpstr>
      <vt:lpstr>PowerPoint Presentation</vt:lpstr>
      <vt:lpstr>Herbert Hoover and the Great Depression</vt:lpstr>
      <vt:lpstr>PowerPoint Presentation</vt:lpstr>
      <vt:lpstr>Franklin Delano Roosevelt</vt:lpstr>
      <vt:lpstr>The First New Deal</vt:lpstr>
      <vt:lpstr>The Second New Deal</vt:lpstr>
      <vt:lpstr>Legacy of the New Deal</vt:lpstr>
      <vt:lpstr>The Rise of Nazi Germany</vt:lpstr>
      <vt:lpstr>The Rise of Imperial Japan</vt:lpstr>
      <vt:lpstr>United States Isolationism</vt:lpstr>
      <vt:lpstr>PowerPoint Presentation</vt:lpstr>
      <vt:lpstr>PowerPoint Presentation</vt:lpstr>
      <vt:lpstr>The Development of the Cold War</vt:lpstr>
      <vt:lpstr>PowerPoint Presentation</vt:lpstr>
      <vt:lpstr>PowerPoint Presentation</vt:lpstr>
      <vt:lpstr>PowerPoint Presentation</vt:lpstr>
      <vt:lpstr>Containment Policy</vt:lpstr>
      <vt:lpstr>Korea and the Cold War</vt:lpstr>
      <vt:lpstr>PowerPoint Presentation</vt:lpstr>
      <vt:lpstr>PowerPoint Presentation</vt:lpstr>
      <vt:lpstr>Brinksmanship</vt:lpstr>
      <vt:lpstr>The Politics of Anticommunism</vt:lpstr>
      <vt:lpstr>Eisenhower as President</vt:lpstr>
      <vt:lpstr>Postwar Economic Growth</vt:lpstr>
      <vt:lpstr>Suburbia and Consumerism</vt:lpstr>
      <vt:lpstr>TV and Popular Culture</vt:lpstr>
      <vt:lpstr>Early Civil Rights Movement</vt:lpstr>
      <vt:lpstr>Reassertion of Southern Tradition</vt:lpstr>
      <vt:lpstr>Response to Jim Crow</vt:lpstr>
      <vt:lpstr>Early Civil Rights Activism</vt:lpstr>
      <vt:lpstr>Postwar Civil Rights Movement</vt:lpstr>
      <vt:lpstr>Civil Rights Movement in the 1950s</vt:lpstr>
      <vt:lpstr>Civil Rights Movement to 1965</vt:lpstr>
      <vt:lpstr>John Fitzgerald Kennedy</vt:lpstr>
      <vt:lpstr>JFK as President</vt:lpstr>
      <vt:lpstr>The Kennedy Style</vt:lpstr>
      <vt:lpstr>LBJ’s Background</vt:lpstr>
      <vt:lpstr>LBJ’s Presidency</vt:lpstr>
      <vt:lpstr>Vietnam</vt:lpstr>
      <vt:lpstr>PowerPoint Presentation</vt:lpstr>
      <vt:lpstr>Election of Nixon</vt:lpstr>
      <vt:lpstr>Nixon’s Domestic Policy</vt:lpstr>
      <vt:lpstr>Nixon’s Foreign Policy</vt:lpstr>
      <vt:lpstr>The Demise of the Left</vt:lpstr>
      <vt:lpstr>Watergate and the Erosion of Executive Authority</vt:lpstr>
      <vt:lpstr>Gerald Ford</vt:lpstr>
      <vt:lpstr>James Carter</vt:lpstr>
      <vt:lpstr>Ronald Reagan</vt:lpstr>
      <vt:lpstr>George H.W. Bush</vt:lpstr>
      <vt:lpstr>Bill Clinton</vt:lpstr>
      <vt:lpstr>George W. Bush</vt:lpstr>
      <vt:lpstr>Barack Obama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 1302 U.S. History Since 1865</dc:title>
  <dc:creator>Gerald Betty</dc:creator>
  <cp:lastModifiedBy>Gerald Betty</cp:lastModifiedBy>
  <cp:revision>123</cp:revision>
  <dcterms:created xsi:type="dcterms:W3CDTF">2009-09-30T19:23:22Z</dcterms:created>
  <dcterms:modified xsi:type="dcterms:W3CDTF">2020-11-28T01:27:16Z</dcterms:modified>
</cp:coreProperties>
</file>