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74" r:id="rId16"/>
    <p:sldId id="273" r:id="rId17"/>
    <p:sldId id="271" r:id="rId18"/>
    <p:sldId id="272" r:id="rId19"/>
    <p:sldId id="277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EB8FDD-15AA-9B4A-9A51-EF660280F178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70E7A-6610-F147-AC33-D27BCCE2B432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7F8A56-2F25-0C49-87EF-AF65C7A954A3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75AAE7-2CC8-964C-A05A-5102908E8049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B58400-180F-EF4A-81CA-93227EE748E9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>
            <a:extLst>
              <a:ext uri="{FF2B5EF4-FFF2-40B4-BE49-F238E27FC236}">
                <a16:creationId xmlns:a16="http://schemas.microsoft.com/office/drawing/2014/main" id="{D91C593B-A9C1-E542-B6ED-75B00FE7BA68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>
            <a:extLst>
              <a:ext uri="{FF2B5EF4-FFF2-40B4-BE49-F238E27FC236}">
                <a16:creationId xmlns:a16="http://schemas.microsoft.com/office/drawing/2014/main" id="{B2CD3FF9-EA5B-AB4A-86ED-5726BB6CD8F4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C32CCF-6249-7947-B087-70E2CD118176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88B6A4-EF2A-954E-9B83-EA2B955D3403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94BCCA-49B7-E644-8C6E-91186F4E1913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20D0EB-5016-8849-AD17-DB060845B156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27">
            <a:extLst>
              <a:ext uri="{FF2B5EF4-FFF2-40B4-BE49-F238E27FC236}">
                <a16:creationId xmlns:a16="http://schemas.microsoft.com/office/drawing/2014/main" id="{6BFD79A8-41F1-7E4C-9FC9-D14D7D9A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6">
            <a:extLst>
              <a:ext uri="{FF2B5EF4-FFF2-40B4-BE49-F238E27FC236}">
                <a16:creationId xmlns:a16="http://schemas.microsoft.com/office/drawing/2014/main" id="{C19C40C9-D2FF-DE40-BE0C-3C7C03B0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>
            <a:extLst>
              <a:ext uri="{FF2B5EF4-FFF2-40B4-BE49-F238E27FC236}">
                <a16:creationId xmlns:a16="http://schemas.microsoft.com/office/drawing/2014/main" id="{B9953EFB-3613-CA42-9729-2B177DA96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0B951-1A51-2C49-84AD-004E2D896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05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83BCE56-C3BF-4141-B777-B6E771AE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4C32873-F5B8-2F4B-A955-D6082F47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570EB23-5FB7-DF4E-A484-173A1331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5AF50-047F-834F-AC33-238E298A9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38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0D5E96F-9410-C148-8E15-8E575290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266370A-D0CF-F44A-8DF8-AAE9A0F2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F6A87E9-EEF5-4141-8DCF-9187F394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E5366-8BB6-9F48-B414-925C49CF8D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609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84C8A43-57B5-4249-9DFA-D969BEC3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FF00BCC-F7C7-4246-BEF5-239C8DFB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1BF7D8B-0965-E047-B94E-FFEEBDC9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1C638-2FAF-264C-8204-BD4F1BC99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159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CE42B071-0BE5-C645-BA68-E21C5800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4174098-21F5-524B-B57A-96D7D769D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724B478B-111E-CE4C-8D81-D207872A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DD348-60A5-8F47-B639-2117119BB3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03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BD56598-A46D-0945-B5B6-2D62D771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65982EA-2B89-2A41-85E6-372AC0DF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ACFECA7-FB28-4C4F-BFA2-4A18E547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14EA2-72FA-2B47-87CD-AB4CDC0BA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1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83D2A15-61B7-E140-AFF8-57ADD7E6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7C412B7-5578-2146-A8DF-9FEA590C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013A82A-CD37-BB4F-B6B2-3FA8F468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4FEAE-B159-794F-9CEA-5FE9B3F55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42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094378B-58A6-CA44-8591-A1EC013E9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FC179E7-2E34-5B46-89ED-2A3E0A0B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9C4018C-6C2D-7948-BED8-E39A67D5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CF448-F8E3-064D-815C-1D41285DE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70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>
            <a:extLst>
              <a:ext uri="{FF2B5EF4-FFF2-40B4-BE49-F238E27FC236}">
                <a16:creationId xmlns:a16="http://schemas.microsoft.com/office/drawing/2014/main" id="{AE78CC2F-8726-3B41-B3B6-ADBEEC5C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id="{7CBF62D2-9D84-974F-81C0-6B007456AC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2DBE60-5862-1D48-B3A3-60C4F237C5E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27">
            <a:extLst>
              <a:ext uri="{FF2B5EF4-FFF2-40B4-BE49-F238E27FC236}">
                <a16:creationId xmlns:a16="http://schemas.microsoft.com/office/drawing/2014/main" id="{47113FED-8CDA-304D-A76B-92CB788C09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D8795-2F0F-974D-A2C2-DDE61329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B8EF5-8E3C-DF4D-A7EA-49EA93F2B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8632D-53A4-2847-A49B-8C070DE3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C18F9-4E42-154C-B26E-C1C152320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96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3687E144-4BCA-934D-95F0-BAF8B8B4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10852-5EB1-4E43-B203-3D1CFCB2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0E9D95BB-0D07-8D4F-B58A-10344097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88181-C92B-C449-8B3F-C0A2FC801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61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A56CFBF-8C80-724F-8BBB-1F0ED2EE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81DF512-10A9-1A41-BAEF-A123EA60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DE7D9FE-291B-0145-85F6-13DF81E8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B8E2-303C-FF42-B39F-E82513600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01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B5DA54C-C770-8647-925C-F63A7BFF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8CCF242-2049-CA4F-BC89-2D80DB36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1AE4E6D-A802-2D4F-B278-31D8750B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1D65E-1C2A-3446-924F-C35CB79F6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39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8B08244-67AB-654A-ABB5-9A2276B7992E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27B186-B42B-2A49-B1B2-727415FEE601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D3547C-01FD-634C-B94C-3F141A2F8FCF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5E60F5-FAF2-FE44-9B17-ECD850F58D67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35B3DD-809E-D649-96BB-9F9CF784F6F1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278EED40-2E1B-AD4E-9E3C-9C72B3E8D81D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225205E4-2497-D24C-862D-22469CCAF750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7EA67C-A344-4F43-B1F3-DBD48521C2B2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C91BD6-343C-5E4A-9EB5-EB657A003684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242BA3-0E46-9B4D-8C97-92101918DBB7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8C3844E-41FA-4142-B6FA-19EB00A269E4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2EA4C0E-9ED0-A940-848F-7B80671807F0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059D9F-42BA-9444-AF79-3D91BF5B244C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EBB16D4C-4DEA-4340-8E05-32746AFA96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8FDF6409-080B-7E4B-91F0-51A3C224A9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17974C5-8042-064D-A148-6BF9B28D2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1DF102-1180-B240-82C4-1ED04B89E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2307B2E-0CFC-2442-8B85-FA6BD35A6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BDB92989-C439-FD45-AB98-AA468AFF6A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0" r:id="rId2"/>
    <p:sldLayoutId id="2147483731" r:id="rId3"/>
    <p:sldLayoutId id="2147483732" r:id="rId4"/>
    <p:sldLayoutId id="2147483741" r:id="rId5"/>
    <p:sldLayoutId id="214748374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ＭＳ Ｐゴシック" charset="0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400" kern="1200">
          <a:solidFill>
            <a:schemeClr val="accent1"/>
          </a:solidFill>
          <a:latin typeface="+mn-lt"/>
          <a:ea typeface="ＭＳ Ｐゴシック" charset="0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200" kern="1200">
          <a:solidFill>
            <a:schemeClr val="accent1"/>
          </a:solidFill>
          <a:latin typeface="+mn-lt"/>
          <a:ea typeface="ＭＳ Ｐゴシック" charset="0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ＭＳ Ｐゴシック" charset="0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ED93274-50F7-474B-887B-D812F363C3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7724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</a:rPr>
              <a:t>Social Behavior, Kinship Behavior, Culture, Tradition, and Ethnicity</a:t>
            </a:r>
          </a:p>
        </p:txBody>
      </p:sp>
      <p:pic>
        <p:nvPicPr>
          <p:cNvPr id="15362" name="Picture 4" descr="C:\Users\Gerald\Desktop\Pictures\Lyle Picture.jpg">
            <a:extLst>
              <a:ext uri="{FF2B5EF4-FFF2-40B4-BE49-F238E27FC236}">
                <a16:creationId xmlns:a16="http://schemas.microsoft.com/office/drawing/2014/main" id="{5967BB52-EE4B-7544-9C4D-A591B0A12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3404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5">
            <a:extLst>
              <a:ext uri="{FF2B5EF4-FFF2-40B4-BE49-F238E27FC236}">
                <a16:creationId xmlns:a16="http://schemas.microsoft.com/office/drawing/2014/main" id="{C4951F94-C459-E949-A6B5-9267852D8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248400"/>
            <a:ext cx="1174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Lyle Steadman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hutterites.org/images/hutterite_colonies_color-credit.jpg">
            <a:extLst>
              <a:ext uri="{FF2B5EF4-FFF2-40B4-BE49-F238E27FC236}">
                <a16:creationId xmlns:a16="http://schemas.microsoft.com/office/drawing/2014/main" id="{D9380C4A-A9A3-DD43-A93E-5D161AEA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025"/>
            <a:ext cx="815340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5">
            <a:extLst>
              <a:ext uri="{FF2B5EF4-FFF2-40B4-BE49-F238E27FC236}">
                <a16:creationId xmlns:a16="http://schemas.microsoft.com/office/drawing/2014/main" id="{A69FE01E-7035-C647-8020-9EB193255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53200"/>
            <a:ext cx="3048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Hutterite colonies in the United States and Canada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0223FDF4-B1F9-2447-910E-DA97CD934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Kinship, Religion, and Ethnicity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35E4350F-6C71-7445-AC72-FBE3E8D64D9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4191000" cy="38862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Examines the relationship between kinship and ethnicity by focusing on religious traditions</a:t>
            </a:r>
          </a:p>
        </p:txBody>
      </p:sp>
      <p:pic>
        <p:nvPicPr>
          <p:cNvPr id="25603" name="Picture 5" descr="logo94">
            <a:extLst>
              <a:ext uri="{FF2B5EF4-FFF2-40B4-BE49-F238E27FC236}">
                <a16:creationId xmlns:a16="http://schemas.microsoft.com/office/drawing/2014/main" id="{1C2895E3-12C5-1D4C-9038-C3B636AA84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8800" y="1752600"/>
            <a:ext cx="4516438" cy="4267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CD1C95F7-3016-0A45-B611-3E66C83114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Kinship Relationships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019F8D7-A60F-ED4E-9150-561ED6E3B0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3810000" cy="43434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Kinship</a:t>
            </a:r>
          </a:p>
          <a:p>
            <a:pPr eaLnBrk="1" hangingPunct="1"/>
            <a:endParaRPr lang="en-US" altLang="en-US" sz="3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Kinship behavior</a:t>
            </a:r>
          </a:p>
          <a:p>
            <a:pPr eaLnBrk="1" hangingPunct="1"/>
            <a:endParaRPr lang="en-US" altLang="en-US" sz="3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Identifying genealogical distance</a:t>
            </a:r>
          </a:p>
        </p:txBody>
      </p:sp>
      <p:pic>
        <p:nvPicPr>
          <p:cNvPr id="26627" name="Picture 13" descr="delivery">
            <a:extLst>
              <a:ext uri="{FF2B5EF4-FFF2-40B4-BE49-F238E27FC236}">
                <a16:creationId xmlns:a16="http://schemas.microsoft.com/office/drawing/2014/main" id="{8BB43B33-8AE2-974A-8A5A-4244F1B736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/>
          <a:stretch>
            <a:fillRect/>
          </a:stretch>
        </p:blipFill>
        <p:spPr>
          <a:xfrm>
            <a:off x="4267200" y="1752600"/>
            <a:ext cx="4522788" cy="4343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C2F98A39-D1E2-A249-B7DF-44A138592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Ethnicity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D591FB5D-D2FC-FF46-8F3F-55A1BBAACD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3581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Distant genealogical relationships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Assumption of common ancestry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Basis of both types of discrimination</a:t>
            </a:r>
          </a:p>
        </p:txBody>
      </p:sp>
      <p:pic>
        <p:nvPicPr>
          <p:cNvPr id="27651" name="Picture 14" descr="diversity">
            <a:extLst>
              <a:ext uri="{FF2B5EF4-FFF2-40B4-BE49-F238E27FC236}">
                <a16:creationId xmlns:a16="http://schemas.microsoft.com/office/drawing/2014/main" id="{9F141C3A-EE3E-E64B-B6CF-46EBB6155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01875"/>
            <a:ext cx="49530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473731E-7639-D542-A7B3-5F586E32F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Religion and Ethnicity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1223D531-5B13-0345-B913-74AC99870B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4419600" cy="44958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Encourages altruism</a:t>
            </a:r>
          </a:p>
          <a:p>
            <a:pPr eaLnBrk="1" hangingPunct="1"/>
            <a:endParaRPr lang="en-US" altLang="en-US" sz="3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Use of kinship terms and rituals</a:t>
            </a:r>
          </a:p>
          <a:p>
            <a:pPr eaLnBrk="1" hangingPunct="1"/>
            <a:endParaRPr lang="en-US" altLang="en-US" sz="3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Religious origin of ethnicities</a:t>
            </a:r>
          </a:p>
        </p:txBody>
      </p:sp>
      <p:pic>
        <p:nvPicPr>
          <p:cNvPr id="28675" name="Picture 5" descr="kiss">
            <a:extLst>
              <a:ext uri="{FF2B5EF4-FFF2-40B4-BE49-F238E27FC236}">
                <a16:creationId xmlns:a16="http://schemas.microsoft.com/office/drawing/2014/main" id="{342A900A-1AD5-B046-B45F-B51249107A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4156" r="6110" b="7262"/>
          <a:stretch>
            <a:fillRect/>
          </a:stretch>
        </p:blipFill>
        <p:spPr>
          <a:xfrm>
            <a:off x="5105400" y="1447800"/>
            <a:ext cx="3482975" cy="49403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>
            <a:extLst>
              <a:ext uri="{FF2B5EF4-FFF2-40B4-BE49-F238E27FC236}">
                <a16:creationId xmlns:a16="http://schemas.microsoft.com/office/drawing/2014/main" id="{16957096-3DE2-AF4A-B2EE-9DACD2A20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6088"/>
            <a:ext cx="7886700" cy="639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Former_Yugoslavia_2008.png">
            <a:extLst>
              <a:ext uri="{FF2B5EF4-FFF2-40B4-BE49-F238E27FC236}">
                <a16:creationId xmlns:a16="http://schemas.microsoft.com/office/drawing/2014/main" id="{88217B6B-7860-324C-9B75-8C16AF7D7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Yugoslavia-Ethnicity-Map.jpg">
            <a:extLst>
              <a:ext uri="{FF2B5EF4-FFF2-40B4-BE49-F238E27FC236}">
                <a16:creationId xmlns:a16="http://schemas.microsoft.com/office/drawing/2014/main" id="{D24DD020-C94F-EE4F-9D27-A99A33431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"/>
            <a:ext cx="91440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Map_of_war_in_Yugoslavia,_1992.png">
            <a:extLst>
              <a:ext uri="{FF2B5EF4-FFF2-40B4-BE49-F238E27FC236}">
                <a16:creationId xmlns:a16="http://schemas.microsoft.com/office/drawing/2014/main" id="{5464D533-00EE-D544-9279-03AAE0758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11213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>
            <a:extLst>
              <a:ext uri="{FF2B5EF4-FFF2-40B4-BE49-F238E27FC236}">
                <a16:creationId xmlns:a16="http://schemas.microsoft.com/office/drawing/2014/main" id="{A06C5B66-A94D-6644-99F0-5F4B1E224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419100"/>
            <a:ext cx="4945062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564FBDEB-7AF4-3F4B-ABA9-1C407150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Social Behavior and Sacrifice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8CABA54-04D1-EF4C-8DD9-A5EC1AA73B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ea typeface="+mn-ea"/>
              </a:rPr>
              <a:t>Social behavior distinguished by ancestral sacrifice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>
              <a:ea typeface="+mn-ea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ea typeface="+mn-ea"/>
              </a:rPr>
              <a:t>Sacrifice is aimed at promoting the interest of another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>
              <a:ea typeface="+mn-ea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ea typeface="+mn-ea"/>
              </a:rPr>
              <a:t>Sacrifice selected for as kinship behavior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>
              <a:ea typeface="+mn-ea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ea typeface="+mn-ea"/>
              </a:rPr>
              <a:t>Extend sacrifice to distant kin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>
              <a:ea typeface="+mn-ea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ea typeface="+mn-ea"/>
              </a:rPr>
              <a:t>Social behavior is subject to selection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21AC2279-F60E-6741-8023-A3295F67B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0"/>
            <a:ext cx="5256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>
            <a:extLst>
              <a:ext uri="{FF2B5EF4-FFF2-40B4-BE49-F238E27FC236}">
                <a16:creationId xmlns:a16="http://schemas.microsoft.com/office/drawing/2014/main" id="{59FB17B8-D069-7042-99F6-5587B888C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880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61DA22C-B326-8647-B037-957CD48D0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Social Behavior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5AFF2144-6CC6-A946-AE47-C612B2E2C2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4800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Defined as sacrifice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Promoting another</a:t>
            </a:r>
            <a:r>
              <a:rPr lang="ja-JP" altLang="en-US" sz="3200">
                <a:ea typeface="ＭＳ Ｐゴシック" panose="020B0600070205080204" pitchFamily="34" charset="-128"/>
              </a:rPr>
              <a:t>’</a:t>
            </a:r>
            <a:r>
              <a:rPr lang="en-US" altLang="ja-JP" sz="3200">
                <a:ea typeface="ＭＳ Ｐゴシック" panose="020B0600070205080204" pitchFamily="34" charset="-128"/>
              </a:rPr>
              <a:t>s interest at the expense of one</a:t>
            </a:r>
            <a:r>
              <a:rPr lang="ja-JP" altLang="en-US" sz="3200">
                <a:ea typeface="ＭＳ Ｐゴシック" panose="020B0600070205080204" pitchFamily="34" charset="-128"/>
              </a:rPr>
              <a:t>’</a:t>
            </a:r>
            <a:r>
              <a:rPr lang="en-US" altLang="ja-JP" sz="3200">
                <a:ea typeface="ＭＳ Ｐゴシック" panose="020B0600070205080204" pitchFamily="34" charset="-128"/>
              </a:rPr>
              <a:t>s own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Must favor reproduction from a evolutionary perspective</a:t>
            </a:r>
          </a:p>
        </p:txBody>
      </p:sp>
      <p:pic>
        <p:nvPicPr>
          <p:cNvPr id="17411" name="Picture 5" descr="handshake-Kathy">
            <a:extLst>
              <a:ext uri="{FF2B5EF4-FFF2-40B4-BE49-F238E27FC236}">
                <a16:creationId xmlns:a16="http://schemas.microsoft.com/office/drawing/2014/main" id="{E0F503DA-331A-1542-8694-845BBEEE39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447800"/>
            <a:ext cx="3679825" cy="48736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5456B76F-A34F-D244-86B6-620EA8798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Parental Care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0EC73A4-84B4-CE45-BB80-EB32757315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86200" cy="49530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ea typeface="+mn-ea"/>
              </a:rPr>
              <a:t>Favors child at the expense of the parent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ea typeface="+mn-ea"/>
              </a:rPr>
              <a:t>Ancestral strategy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ea typeface="+mn-ea"/>
              </a:rPr>
              <a:t>K vs. r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ea typeface="+mn-ea"/>
              </a:rPr>
              <a:t>Females as basis of social behavior</a:t>
            </a:r>
          </a:p>
        </p:txBody>
      </p:sp>
      <p:pic>
        <p:nvPicPr>
          <p:cNvPr id="18435" name="Picture 5" descr="russian-mother-and-child">
            <a:extLst>
              <a:ext uri="{FF2B5EF4-FFF2-40B4-BE49-F238E27FC236}">
                <a16:creationId xmlns:a16="http://schemas.microsoft.com/office/drawing/2014/main" id="{FEB86587-CE10-CB4B-B15B-A87ECCFD8F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162050"/>
            <a:ext cx="3352800" cy="52514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5DA90635-8276-2643-A96C-9F4B247FC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Kinship Behavior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84D16AA-FDC8-A24C-817A-7DCCD5BA59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4267200" cy="4572000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ea typeface="+mn-ea"/>
              </a:rPr>
              <a:t>Basic social behavior among mammals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ea typeface="+mn-ea"/>
              </a:rPr>
              <a:t>Terms derived from kinship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>
              <a:ea typeface="+mn-ea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ea typeface="+mn-ea"/>
              </a:rPr>
              <a:t>Kinship model encourages social behavior</a:t>
            </a:r>
          </a:p>
        </p:txBody>
      </p:sp>
      <p:pic>
        <p:nvPicPr>
          <p:cNvPr id="19459" name="Picture 5" descr="Father-n-son">
            <a:extLst>
              <a:ext uri="{FF2B5EF4-FFF2-40B4-BE49-F238E27FC236}">
                <a16:creationId xmlns:a16="http://schemas.microsoft.com/office/drawing/2014/main" id="{68CEAF6D-305A-B54E-97F8-8E8F66B7D3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524000"/>
            <a:ext cx="3790950" cy="4749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9B7C0E07-CB34-8B4F-A5EF-A28B440D5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Religion and Social Behavior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B325642-14D8-4048-86AF-CB10C67AF3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50292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ea typeface="+mn-ea"/>
              </a:rPr>
              <a:t>Promotes kinship behavior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>
              <a:ea typeface="+mn-ea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ea typeface="+mn-ea"/>
              </a:rPr>
              <a:t>Encourage sacrifice</a:t>
            </a:r>
          </a:p>
          <a:p>
            <a:pPr marL="658368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n-US" sz="2800" dirty="0">
                <a:ea typeface="+mn-ea"/>
              </a:rPr>
              <a:t>Taboos</a:t>
            </a:r>
          </a:p>
          <a:p>
            <a:pPr marL="658368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n-US" sz="2800" dirty="0">
                <a:ea typeface="+mn-ea"/>
              </a:rPr>
              <a:t>Rituals</a:t>
            </a:r>
          </a:p>
          <a:p>
            <a:pPr marL="658368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endParaRPr lang="en-US" sz="2800" dirty="0">
              <a:ea typeface="+mn-ea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ea typeface="+mn-ea"/>
              </a:rPr>
              <a:t>Ancestral descendant leaving success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>
              <a:ea typeface="+mn-ea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>
                <a:ea typeface="+mn-ea"/>
              </a:rPr>
              <a:t>Ancestral influence on later generations</a:t>
            </a:r>
          </a:p>
        </p:txBody>
      </p:sp>
      <p:pic>
        <p:nvPicPr>
          <p:cNvPr id="20483" name="Picture 5" descr="Icon">
            <a:extLst>
              <a:ext uri="{FF2B5EF4-FFF2-40B4-BE49-F238E27FC236}">
                <a16:creationId xmlns:a16="http://schemas.microsoft.com/office/drawing/2014/main" id="{B7F7EC47-E600-4949-9CD5-1BCC06E3D6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295400"/>
            <a:ext cx="3148013" cy="53705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F9E1078-3235-A646-8396-379BA6389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Natural Selection and the Evolutionary Status of Culture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37E00ACF-CD05-0047-B9BE-31EFA328F1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3657600" cy="47244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Natural selection</a:t>
            </a:r>
          </a:p>
          <a:p>
            <a:pPr eaLnBrk="1" hangingPunct="1"/>
            <a:endParaRPr lang="en-US" altLang="en-US" sz="3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Traditions are influenced by selection</a:t>
            </a:r>
          </a:p>
          <a:p>
            <a:pPr eaLnBrk="1" hangingPunct="1"/>
            <a:endParaRPr lang="en-US" altLang="en-US" sz="3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What is tradition?</a:t>
            </a:r>
          </a:p>
        </p:txBody>
      </p:sp>
      <p:pic>
        <p:nvPicPr>
          <p:cNvPr id="21507" name="Picture 8" descr="http://1.bp.blogspot.com/_ytGjpI0E0k4/TA-SiCbdTPI/AAAAAAAAARQ/mL2SUu8qyDQ/s1600/japanesegeisha.jpg">
            <a:extLst>
              <a:ext uri="{FF2B5EF4-FFF2-40B4-BE49-F238E27FC236}">
                <a16:creationId xmlns:a16="http://schemas.microsoft.com/office/drawing/2014/main" id="{81D204AD-ACAF-F14D-8B05-DE7F97A22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8">
            <a:extLst>
              <a:ext uri="{FF2B5EF4-FFF2-40B4-BE49-F238E27FC236}">
                <a16:creationId xmlns:a16="http://schemas.microsoft.com/office/drawing/2014/main" id="{E745392C-A770-2B4E-9C88-09405F9BB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715000"/>
            <a:ext cx="2174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Traditional Japanese kimonos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F699E465-5C78-8B41-93FE-80AA5201D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Culture and Traditions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823049F-7A9A-094F-9036-18D499EEDA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3810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Culture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Ancestral knowledge and influence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Traditions, natural selection, and heritability</a:t>
            </a:r>
          </a:p>
        </p:txBody>
      </p:sp>
      <p:pic>
        <p:nvPicPr>
          <p:cNvPr id="22531" name="Picture 5" descr="image008">
            <a:extLst>
              <a:ext uri="{FF2B5EF4-FFF2-40B4-BE49-F238E27FC236}">
                <a16:creationId xmlns:a16="http://schemas.microsoft.com/office/drawing/2014/main" id="{7A595C30-8BEC-D045-BB28-D62AF6C142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133600"/>
            <a:ext cx="4924425" cy="3752850"/>
          </a:xfrm>
        </p:spPr>
      </p:pic>
      <p:sp>
        <p:nvSpPr>
          <p:cNvPr id="22532" name="TextBox 6">
            <a:extLst>
              <a:ext uri="{FF2B5EF4-FFF2-40B4-BE49-F238E27FC236}">
                <a16:creationId xmlns:a16="http://schemas.microsoft.com/office/drawing/2014/main" id="{49AAA181-8746-6D4E-B2F5-D01D783F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867400"/>
            <a:ext cx="180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Tlingit Indians in Alaska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80D710E-29C1-FA42-9105-6A6B2E64D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Shakers and Hutterites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ECCE2A76-521F-B24E-8B35-D6E183919C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09800"/>
            <a:ext cx="3810000" cy="35052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Shaker customs go extinct</a:t>
            </a:r>
          </a:p>
          <a:p>
            <a:pPr eaLnBrk="1" hangingPunct="1"/>
            <a:endParaRPr lang="en-US" altLang="en-US" sz="32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3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Hutterite traditions increase</a:t>
            </a:r>
          </a:p>
        </p:txBody>
      </p:sp>
      <p:pic>
        <p:nvPicPr>
          <p:cNvPr id="23555" name="Picture 11" descr="http://upload.wikimedia.org/wikipedia/commons/b/b5/Shakers_Dancing.jpg">
            <a:extLst>
              <a:ext uri="{FF2B5EF4-FFF2-40B4-BE49-F238E27FC236}">
                <a16:creationId xmlns:a16="http://schemas.microsoft.com/office/drawing/2014/main" id="{3EDA6F66-3B0B-DC4F-8B04-06108278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4"/>
          <a:stretch>
            <a:fillRect/>
          </a:stretch>
        </p:blipFill>
        <p:spPr bwMode="auto">
          <a:xfrm>
            <a:off x="4191000" y="1752600"/>
            <a:ext cx="44958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3" descr="http://nightwoodband.files.wordpress.com/2010/11/51bf877f-1560-95da-433f6f746bd32f05.jpg?w=500&amp;h=311">
            <a:extLst>
              <a:ext uri="{FF2B5EF4-FFF2-40B4-BE49-F238E27FC236}">
                <a16:creationId xmlns:a16="http://schemas.microsoft.com/office/drawing/2014/main" id="{E516C8E6-0F4C-164D-A973-80CEF244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37338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2742</TotalTime>
  <Words>247</Words>
  <Application>Microsoft Macintosh PowerPoint</Application>
  <PresentationFormat>On-screen Show (4:3)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Tahoma</vt:lpstr>
      <vt:lpstr>ＭＳ Ｐゴシック</vt:lpstr>
      <vt:lpstr>Arial</vt:lpstr>
      <vt:lpstr>Trebuchet MS</vt:lpstr>
      <vt:lpstr>Georgia</vt:lpstr>
      <vt:lpstr>Wingdings 2</vt:lpstr>
      <vt:lpstr>Calibri</vt:lpstr>
      <vt:lpstr>Urban</vt:lpstr>
      <vt:lpstr>Social Behavior, Kinship Behavior, Culture, Tradition, and Ethnicity</vt:lpstr>
      <vt:lpstr>Social Behavior and Sacrifice</vt:lpstr>
      <vt:lpstr>Social Behavior</vt:lpstr>
      <vt:lpstr>Parental Care</vt:lpstr>
      <vt:lpstr>Kinship Behavior</vt:lpstr>
      <vt:lpstr>Religion and Social Behavior</vt:lpstr>
      <vt:lpstr>Natural Selection and the Evolutionary Status of Culture</vt:lpstr>
      <vt:lpstr>Culture and Traditions</vt:lpstr>
      <vt:lpstr>Shakers and Hutterites</vt:lpstr>
      <vt:lpstr>PowerPoint Presentation</vt:lpstr>
      <vt:lpstr>Kinship, Religion, and Ethnicity</vt:lpstr>
      <vt:lpstr>Kinship Relationships</vt:lpstr>
      <vt:lpstr>Ethnicity</vt:lpstr>
      <vt:lpstr>Religion and Ethnicity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Behavior, Kinship Behavior, Culture, Tradition, and Ethnicity</dc:title>
  <dc:creator> Gerald Betty</dc:creator>
  <cp:lastModifiedBy>Gerald Betty</cp:lastModifiedBy>
  <cp:revision>134</cp:revision>
  <dcterms:created xsi:type="dcterms:W3CDTF">2003-09-09T05:12:13Z</dcterms:created>
  <dcterms:modified xsi:type="dcterms:W3CDTF">2020-09-30T06:52:58Z</dcterms:modified>
</cp:coreProperties>
</file>