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721" r:id="rId1"/>
  </p:sldMasterIdLst>
  <p:notesMasterIdLst>
    <p:notesMasterId r:id="rId22"/>
  </p:notesMasterIdLst>
  <p:sldIdLst>
    <p:sldId id="256" r:id="rId2"/>
    <p:sldId id="257" r:id="rId3"/>
    <p:sldId id="258" r:id="rId4"/>
    <p:sldId id="276" r:id="rId5"/>
    <p:sldId id="259" r:id="rId6"/>
    <p:sldId id="272" r:id="rId7"/>
    <p:sldId id="260" r:id="rId8"/>
    <p:sldId id="273" r:id="rId9"/>
    <p:sldId id="261" r:id="rId10"/>
    <p:sldId id="262" r:id="rId11"/>
    <p:sldId id="263" r:id="rId12"/>
    <p:sldId id="264" r:id="rId13"/>
    <p:sldId id="274" r:id="rId14"/>
    <p:sldId id="265" r:id="rId15"/>
    <p:sldId id="266" r:id="rId16"/>
    <p:sldId id="267" r:id="rId17"/>
    <p:sldId id="268" r:id="rId18"/>
    <p:sldId id="275" r:id="rId19"/>
    <p:sldId id="269" r:id="rId20"/>
    <p:sldId id="270" r:id="rId2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45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E3D4702-1E0A-1742-97D5-D216808B654B}"/>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3">
            <a:extLst>
              <a:ext uri="{FF2B5EF4-FFF2-40B4-BE49-F238E27FC236}">
                <a16:creationId xmlns:a16="http://schemas.microsoft.com/office/drawing/2014/main" id="{AE0A2FDE-DBFB-324C-B1E8-7C840F6570C3}"/>
              </a:ext>
            </a:extLst>
          </p:cNvPr>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5364" name="Rectangle 4">
            <a:extLst>
              <a:ext uri="{FF2B5EF4-FFF2-40B4-BE49-F238E27FC236}">
                <a16:creationId xmlns:a16="http://schemas.microsoft.com/office/drawing/2014/main" id="{813C5308-3693-4547-AE36-D66CB644E778}"/>
              </a:ext>
            </a:extLst>
          </p:cNvPr>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E757252C-5961-2946-AB35-A5BDD65F3C16}"/>
              </a:ext>
            </a:extLst>
          </p:cNvPr>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0BBE99E9-86DD-4241-BCAD-9929B0479F82}"/>
              </a:ext>
            </a:extLst>
          </p:cNvPr>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7415" name="Rectangle 7">
            <a:extLst>
              <a:ext uri="{FF2B5EF4-FFF2-40B4-BE49-F238E27FC236}">
                <a16:creationId xmlns:a16="http://schemas.microsoft.com/office/drawing/2014/main" id="{15B9B7CF-855E-7A46-82F7-88FBAAA0B3DC}"/>
              </a:ext>
            </a:extLst>
          </p:cNvPr>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anose="02020603050405020304" pitchFamily="18" charset="0"/>
              </a:defRPr>
            </a:lvl1pPr>
          </a:lstStyle>
          <a:p>
            <a:pPr>
              <a:defRPr/>
            </a:pPr>
            <a:fld id="{F1B3D486-E2B5-AF40-82F9-0EC62E961D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0AA3302-FDCE-AE46-9B24-FC87EE5F7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ACAB820-F5F9-094A-9FDA-6DDF69A2A881}"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17410" name="Rectangle 2">
            <a:extLst>
              <a:ext uri="{FF2B5EF4-FFF2-40B4-BE49-F238E27FC236}">
                <a16:creationId xmlns:a16="http://schemas.microsoft.com/office/drawing/2014/main" id="{56BDCA2B-6218-434E-A5D7-E89726B9B622}"/>
              </a:ext>
            </a:extLst>
          </p:cNvPr>
          <p:cNvSpPr>
            <a:spLocks noChangeArrowheads="1" noTextEdit="1"/>
          </p:cNvSpPr>
          <p:nvPr>
            <p:ph type="sldImg"/>
          </p:nvPr>
        </p:nvSpPr>
        <p:spPr>
          <a:ln/>
        </p:spPr>
      </p:sp>
      <p:sp>
        <p:nvSpPr>
          <p:cNvPr id="17411" name="Rectangle 3">
            <a:extLst>
              <a:ext uri="{FF2B5EF4-FFF2-40B4-BE49-F238E27FC236}">
                <a16:creationId xmlns:a16="http://schemas.microsoft.com/office/drawing/2014/main" id="{DEC7BE2F-70CA-314F-B23A-B90C31E0F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86C1A10C-B64A-E54F-A41F-3462A0D6D8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44868DB-9853-0849-B54B-F5F9B87FA390}"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39938" name="Rectangle 2">
            <a:extLst>
              <a:ext uri="{FF2B5EF4-FFF2-40B4-BE49-F238E27FC236}">
                <a16:creationId xmlns:a16="http://schemas.microsoft.com/office/drawing/2014/main" id="{ED081D67-6D0C-C34C-A7B4-3FC55854FD1B}"/>
              </a:ext>
            </a:extLst>
          </p:cNvPr>
          <p:cNvSpPr>
            <a:spLocks noChangeArrowheads="1" noTextEdit="1"/>
          </p:cNvSpPr>
          <p:nvPr>
            <p:ph type="sldImg"/>
          </p:nvPr>
        </p:nvSpPr>
        <p:spPr>
          <a:xfrm>
            <a:off x="1738313" y="309563"/>
            <a:ext cx="3306762" cy="2479675"/>
          </a:xfrm>
          <a:ln/>
        </p:spPr>
      </p:sp>
      <p:sp>
        <p:nvSpPr>
          <p:cNvPr id="39939" name="Rectangle 3">
            <a:extLst>
              <a:ext uri="{FF2B5EF4-FFF2-40B4-BE49-F238E27FC236}">
                <a16:creationId xmlns:a16="http://schemas.microsoft.com/office/drawing/2014/main" id="{FF2CB45C-4C02-0B4F-A466-56B02CC5FD7A}"/>
              </a:ext>
            </a:extLst>
          </p:cNvPr>
          <p:cNvSpPr>
            <a:spLocks noGrp="1" noChangeArrowheads="1"/>
          </p:cNvSpPr>
          <p:nvPr>
            <p:ph type="body" idx="1"/>
          </p:nvPr>
        </p:nvSpPr>
        <p:spPr>
          <a:xfrm>
            <a:off x="228600" y="3021013"/>
            <a:ext cx="6324600" cy="6043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a:t>Understanding the trait of social behavior provides further clues towards discovering what distinguishes humans.</a:t>
            </a:r>
          </a:p>
          <a:p>
            <a:endParaRPr lang="en-US" altLang="en-US" sz="900"/>
          </a:p>
          <a:p>
            <a:r>
              <a:rPr lang="en-US" altLang="en-US" sz="900"/>
              <a:t>Social behavior implies sacrifice.</a:t>
            </a:r>
          </a:p>
          <a:p>
            <a:endParaRPr lang="en-US" altLang="en-US" sz="900"/>
          </a:p>
          <a:p>
            <a:r>
              <a:rPr lang="en-US" altLang="en-US" sz="900"/>
              <a:t>Most people think that social behavior implies either a group or some kind of interaction between individuals.  (Sociology is the study of groups)</a:t>
            </a:r>
          </a:p>
          <a:p>
            <a:endParaRPr lang="en-US" altLang="en-US" sz="900"/>
          </a:p>
          <a:p>
            <a:r>
              <a:rPr lang="en-US" altLang="en-US" sz="900"/>
              <a:t>But social behavior implies neither.</a:t>
            </a:r>
          </a:p>
          <a:p>
            <a:endParaRPr lang="en-US" altLang="en-US" sz="900"/>
          </a:p>
          <a:p>
            <a:r>
              <a:rPr lang="en-US" altLang="en-US" sz="900"/>
              <a:t>Mother’s behave socially to their young regardless of their belonging to a group or not.</a:t>
            </a:r>
          </a:p>
          <a:p>
            <a:endParaRPr lang="en-US" altLang="en-US" sz="900"/>
          </a:p>
          <a:p>
            <a:r>
              <a:rPr lang="en-US" altLang="en-US" sz="900"/>
              <a:t>And, although social behavior does imply two or more individuals, it does not imply interaction, because an individual can help another who does not realize it.</a:t>
            </a:r>
          </a:p>
          <a:p>
            <a:endParaRPr lang="en-US" altLang="en-US" sz="900"/>
          </a:p>
          <a:p>
            <a:r>
              <a:rPr lang="en-US" altLang="en-US" sz="900"/>
              <a:t>(Anonymous contributions to charities, charitable foundations [Carnegie], covering someone with a blanket while sleeping.)</a:t>
            </a:r>
          </a:p>
          <a:p>
            <a:endParaRPr lang="en-US" altLang="en-US" sz="900"/>
          </a:p>
          <a:p>
            <a:r>
              <a:rPr lang="en-US" altLang="en-US" sz="900"/>
              <a:t>Also interaction itself doesn’t imply social behavior.</a:t>
            </a:r>
          </a:p>
          <a:p>
            <a:endParaRPr lang="en-US" altLang="en-US" sz="900"/>
          </a:p>
          <a:p>
            <a:r>
              <a:rPr lang="en-US" altLang="en-US" sz="900"/>
              <a:t>Enemies fighting in a war is interaction but it is not social behavior.</a:t>
            </a:r>
          </a:p>
          <a:p>
            <a:endParaRPr lang="en-US" altLang="en-US" sz="900"/>
          </a:p>
          <a:p>
            <a:r>
              <a:rPr lang="en-US" altLang="en-US" sz="900"/>
              <a:t>Social behavior requires one individual helping another at their own expense.</a:t>
            </a:r>
          </a:p>
          <a:p>
            <a:endParaRPr lang="en-US" altLang="en-US" sz="900"/>
          </a:p>
          <a:p>
            <a:r>
              <a:rPr lang="en-US" altLang="en-US" sz="900"/>
              <a:t>From the perspective of natural selection that expense is survival and reproduction.</a:t>
            </a:r>
          </a:p>
          <a:p>
            <a:endParaRPr lang="en-US" altLang="en-US" sz="900"/>
          </a:p>
          <a:p>
            <a:r>
              <a:rPr lang="en-US" altLang="en-US" sz="900"/>
              <a:t>This is known as social selection.</a:t>
            </a:r>
          </a:p>
          <a:p>
            <a:r>
              <a:rPr lang="en-US" altLang="en-US"/>
              <a:t> </a:t>
            </a:r>
            <a:r>
              <a:rPr lang="en-US" altLang="en-US" sz="900"/>
              <a:t>Parental care is the perfect example of social behavior, because it reduces the parents own chance of survival and reproduction in favor of helping (sacrificing) for the survival and reproduction of the offspring.</a:t>
            </a:r>
          </a:p>
          <a:p>
            <a:endParaRPr lang="en-US" altLang="en-US" sz="900"/>
          </a:p>
          <a:p>
            <a:r>
              <a:rPr lang="en-US" altLang="en-US" sz="900"/>
              <a:t>Cooperation is also an example of social behavior in that it requires all cooperating individuals to make themselves vulnerable to (and possibly taken advantage of) by another.</a:t>
            </a:r>
          </a:p>
          <a:p>
            <a:endParaRPr lang="en-US" altLang="en-US" sz="900"/>
          </a:p>
          <a:p>
            <a:r>
              <a:rPr lang="en-US" altLang="en-US" sz="900"/>
              <a:t>In other words when you cooperate with someone you sacrifice selfish interests in favor of the other individual.</a:t>
            </a:r>
          </a:p>
          <a:p>
            <a:endParaRPr lang="en-US" altLang="en-US" sz="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E97FC88D-61A4-C446-AD47-7AD2AF2672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6F5169F-B933-AB4E-8418-BCF419BCDC63}"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41986" name="Rectangle 2">
            <a:extLst>
              <a:ext uri="{FF2B5EF4-FFF2-40B4-BE49-F238E27FC236}">
                <a16:creationId xmlns:a16="http://schemas.microsoft.com/office/drawing/2014/main" id="{5C78E247-D94A-E44C-9594-39BBBBB73CF6}"/>
              </a:ext>
            </a:extLst>
          </p:cNvPr>
          <p:cNvSpPr>
            <a:spLocks noChangeArrowheads="1" noTextEdit="1"/>
          </p:cNvSpPr>
          <p:nvPr>
            <p:ph type="sldImg"/>
          </p:nvPr>
        </p:nvSpPr>
        <p:spPr>
          <a:xfrm>
            <a:off x="1104900" y="231775"/>
            <a:ext cx="4648200" cy="3486150"/>
          </a:xfrm>
          <a:ln/>
        </p:spPr>
      </p:sp>
      <p:sp>
        <p:nvSpPr>
          <p:cNvPr id="41987" name="Rectangle 3">
            <a:extLst>
              <a:ext uri="{FF2B5EF4-FFF2-40B4-BE49-F238E27FC236}">
                <a16:creationId xmlns:a16="http://schemas.microsoft.com/office/drawing/2014/main" id="{E3D12F00-DD0F-1146-8CA4-A58ED60B7122}"/>
              </a:ext>
            </a:extLst>
          </p:cNvPr>
          <p:cNvSpPr>
            <a:spLocks noGrp="1" noChangeArrowheads="1"/>
          </p:cNvSpPr>
          <p:nvPr>
            <p:ph type="body" idx="1"/>
          </p:nvPr>
        </p:nvSpPr>
        <p:spPr>
          <a:xfrm>
            <a:off x="914400" y="3951288"/>
            <a:ext cx="5029200" cy="5035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a:t>The basic social behavior exhibited by mammals is seen between close kin.</a:t>
            </a:r>
          </a:p>
          <a:p>
            <a:endParaRPr lang="en-US" altLang="en-US" sz="900"/>
          </a:p>
          <a:p>
            <a:r>
              <a:rPr lang="en-US" altLang="en-US" sz="900"/>
              <a:t>Such sacrifice begins with a mother nursing her offspring and then extends outward, through her to her other offspring.</a:t>
            </a:r>
          </a:p>
          <a:p>
            <a:endParaRPr lang="en-US" altLang="en-US" sz="900"/>
          </a:p>
          <a:p>
            <a:r>
              <a:rPr lang="en-US" altLang="en-US" sz="900"/>
              <a:t>Humans everywhere have recognized that social behavior is based on kinship and have come to extend such sacrifice to distant kin, and in modern societies to non-kin.</a:t>
            </a:r>
          </a:p>
          <a:p>
            <a:endParaRPr lang="en-US" altLang="en-US" sz="900"/>
          </a:p>
          <a:p>
            <a:r>
              <a:rPr lang="en-US" altLang="en-US" sz="900"/>
              <a:t>Kinship relationships are based solely on birth, not on shared blood (metaphor) or genes.</a:t>
            </a:r>
          </a:p>
          <a:p>
            <a:pPr lvl="2"/>
            <a:endParaRPr lang="en-US" altLang="en-US" sz="900"/>
          </a:p>
          <a:p>
            <a:r>
              <a:rPr lang="en-US" altLang="en-US" sz="900"/>
              <a:t>A kinsman is someone who is linked by one or more birth links to oneself and therefore is either an ancestor (a parent or grandparent), a descendant (a child), or a co-descendant (one who shares a common ancestor, a cousin, aunt, or uncle).</a:t>
            </a:r>
          </a:p>
          <a:p>
            <a:endParaRPr lang="en-US" altLang="en-US" sz="900"/>
          </a:p>
          <a:p>
            <a:r>
              <a:rPr lang="en-US" altLang="en-US" sz="900"/>
              <a:t>So long as two individuals, living or dead, are identified as being either an ancestor, descendant, or a co-descendant, they are kinsmen no matter how distant.</a:t>
            </a:r>
          </a:p>
          <a:p>
            <a:endParaRPr lang="en-US" altLang="en-US" sz="900"/>
          </a:p>
          <a:p>
            <a:r>
              <a:rPr lang="en-US" altLang="en-US" sz="900"/>
              <a:t>People use various kin terms and family names to identify a wide range of relatives.</a:t>
            </a:r>
          </a:p>
          <a:p>
            <a:endParaRPr lang="en-US" altLang="en-US" sz="900"/>
          </a:p>
          <a:p>
            <a:r>
              <a:rPr lang="en-US" altLang="en-US" sz="900"/>
              <a:t>Kin terms (father, mother, son, daughter, cousin) imply a precise genealogical distance.</a:t>
            </a:r>
          </a:p>
          <a:p>
            <a:endParaRPr lang="en-US" altLang="en-US" sz="900"/>
          </a:p>
          <a:p>
            <a:r>
              <a:rPr lang="en-US" altLang="en-US" sz="900"/>
              <a:t>These terms allow us to identify a relatively limited set of close relatives.</a:t>
            </a:r>
          </a:p>
          <a:p>
            <a:endParaRPr lang="en-US" altLang="en-US" sz="900"/>
          </a:p>
          <a:p>
            <a:r>
              <a:rPr lang="en-US" altLang="en-US" sz="900"/>
              <a:t>Clan, ancestral, descent, and family names allow us to identify a much broader range of kin.</a:t>
            </a:r>
          </a:p>
          <a:p>
            <a:endParaRPr lang="en-US" altLang="en-US" sz="900"/>
          </a:p>
          <a:p>
            <a:r>
              <a:rPr lang="en-US" altLang="en-US" sz="900"/>
              <a:t>Ultimately, the function of all these names and terms is to identify individuals with whom we might cooperate or behave socially with.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D92E78F-794B-064F-913D-CBA16AA51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E9D2AF-7CF4-F14D-8455-47815EA02797}"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44034" name="Rectangle 2">
            <a:extLst>
              <a:ext uri="{FF2B5EF4-FFF2-40B4-BE49-F238E27FC236}">
                <a16:creationId xmlns:a16="http://schemas.microsoft.com/office/drawing/2014/main" id="{A7A604AA-5774-D449-990A-0E17A27ADAE3}"/>
              </a:ext>
            </a:extLst>
          </p:cNvPr>
          <p:cNvSpPr>
            <a:spLocks noChangeArrowheads="1" noTextEdit="1"/>
          </p:cNvSpPr>
          <p:nvPr>
            <p:ph type="sldImg"/>
          </p:nvPr>
        </p:nvSpPr>
        <p:spPr>
          <a:xfrm>
            <a:off x="1311275" y="231775"/>
            <a:ext cx="4235450" cy="3176588"/>
          </a:xfrm>
          <a:ln/>
        </p:spPr>
      </p:sp>
      <p:sp>
        <p:nvSpPr>
          <p:cNvPr id="44035" name="Rectangle 3">
            <a:extLst>
              <a:ext uri="{FF2B5EF4-FFF2-40B4-BE49-F238E27FC236}">
                <a16:creationId xmlns:a16="http://schemas.microsoft.com/office/drawing/2014/main" id="{3F0EC1FA-8A5A-5941-A885-92F8178F4692}"/>
              </a:ext>
            </a:extLst>
          </p:cNvPr>
          <p:cNvSpPr>
            <a:spLocks noGrp="1" noChangeArrowheads="1"/>
          </p:cNvSpPr>
          <p:nvPr>
            <p:ph type="body" idx="1"/>
          </p:nvPr>
        </p:nvSpPr>
        <p:spPr>
          <a:xfrm>
            <a:off x="914400" y="3641725"/>
            <a:ext cx="5029200" cy="565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Culture and tradition is another behavior to emerge from kinship relationships, especially that between parent and offspring.</a:t>
            </a:r>
          </a:p>
          <a:p>
            <a:endParaRPr lang="en-US" altLang="en-US"/>
          </a:p>
          <a:p>
            <a:r>
              <a:rPr lang="en-US" altLang="en-US"/>
              <a:t>What is culture?  How can we define culture?</a:t>
            </a:r>
          </a:p>
          <a:p>
            <a:endParaRPr lang="en-US" altLang="en-US"/>
          </a:p>
          <a:p>
            <a:r>
              <a:rPr lang="en-US" altLang="en-US"/>
              <a:t>A common definition says that culture is the accumulation of experience and knowledge.</a:t>
            </a:r>
          </a:p>
          <a:p>
            <a:endParaRPr lang="en-US" altLang="en-US"/>
          </a:p>
          <a:p>
            <a:r>
              <a:rPr lang="en-US" altLang="en-US"/>
              <a:t>However, neither experience nor knowledge is necessary for the existence of culture.</a:t>
            </a:r>
          </a:p>
          <a:p>
            <a:endParaRPr lang="en-US" altLang="en-US"/>
          </a:p>
          <a:p>
            <a:r>
              <a:rPr lang="en-US" altLang="en-US"/>
              <a:t>People (and dogs) on opposite sides of the earth can experience the same things independently.</a:t>
            </a:r>
          </a:p>
          <a:p>
            <a:endParaRPr lang="en-US" altLang="en-US"/>
          </a:p>
          <a:p>
            <a:r>
              <a:rPr lang="en-US" altLang="en-US"/>
              <a:t>A person who experienced ant stings in Africa wouldn’t make him of the same culture of someone who experienced ant stings here in the US.</a:t>
            </a:r>
          </a:p>
          <a:p>
            <a:endParaRPr lang="en-US" altLang="en-US"/>
          </a:p>
          <a:p>
            <a:r>
              <a:rPr lang="en-US" altLang="en-US"/>
              <a:t>In a similar vein, knowledge is not necessary for culture because we experience things independently.</a:t>
            </a:r>
          </a:p>
          <a:p>
            <a:endParaRPr lang="en-US" altLang="en-US"/>
          </a:p>
          <a:p>
            <a:r>
              <a:rPr lang="en-US" altLang="en-US"/>
              <a:t>The knowledge of Africans and Americans that standing in ant beds is painful does not make them part of the same culture.</a:t>
            </a:r>
          </a:p>
          <a:p>
            <a:endParaRPr lang="en-US" altLang="en-US"/>
          </a:p>
          <a:p>
            <a:r>
              <a:rPr lang="en-US" altLang="en-US"/>
              <a:t>Culture simply is any behavior that is learned and copied from any individual.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520B605C-743C-6242-A127-1BE592ABA3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D57D86E-9684-FF4C-94E6-76FE6E594435}"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46082" name="Rectangle 2">
            <a:extLst>
              <a:ext uri="{FF2B5EF4-FFF2-40B4-BE49-F238E27FC236}">
                <a16:creationId xmlns:a16="http://schemas.microsoft.com/office/drawing/2014/main" id="{5C8E0DFD-E63F-0E4D-AEC4-E9AF17F4BA0C}"/>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B48B1B74-D023-0F4A-AA15-43E5436C50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millennia humans and other animals chiefly learned and copied various behaviors primarily from their parents.</a:t>
            </a:r>
          </a:p>
          <a:p>
            <a:endParaRPr lang="en-US" altLang="en-US"/>
          </a:p>
          <a:p>
            <a:r>
              <a:rPr lang="en-US" altLang="en-US"/>
              <a:t>We are physically set up for this ability primarily because this behavior has helped our ancestors leave descendants.</a:t>
            </a:r>
          </a:p>
          <a:p>
            <a:endParaRPr lang="en-US" altLang="en-US"/>
          </a:p>
          <a:p>
            <a:r>
              <a:rPr lang="en-US" altLang="en-US"/>
              <a:t>Any cultural behaviors that are acquired from ancestors are called traditions.</a:t>
            </a:r>
          </a:p>
          <a:p>
            <a:endParaRPr lang="en-US" altLang="en-US"/>
          </a:p>
          <a:p>
            <a:r>
              <a:rPr lang="en-US" altLang="en-US"/>
              <a:t>Religion is a good example of a cultural tradition that is passed from ancestor to descendant.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2BCFF07E-9FA2-4F48-B72C-2E5E5B469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B8A624C-394B-1A4B-AB10-45A8F77A5AB2}"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76F7F033-582D-2043-A4AB-57BA2EDC40EC}"/>
              </a:ext>
            </a:extLst>
          </p:cNvPr>
          <p:cNvSpPr>
            <a:spLocks noChangeArrowheads="1" noTextEdit="1"/>
          </p:cNvSpPr>
          <p:nvPr>
            <p:ph type="sldImg"/>
          </p:nvPr>
        </p:nvSpPr>
        <p:spPr>
          <a:ln/>
        </p:spPr>
      </p:sp>
      <p:sp>
        <p:nvSpPr>
          <p:cNvPr id="49155" name="Rectangle 3">
            <a:extLst>
              <a:ext uri="{FF2B5EF4-FFF2-40B4-BE49-F238E27FC236}">
                <a16:creationId xmlns:a16="http://schemas.microsoft.com/office/drawing/2014/main" id="{AD4F41BA-6E10-B04B-A9CB-0767BE7336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distinguishes humans from other animals is the suppression of selfish appetites through ancestral traditions.</a:t>
            </a:r>
          </a:p>
          <a:p>
            <a:endParaRPr lang="en-US" altLang="en-US"/>
          </a:p>
          <a:p>
            <a:r>
              <a:rPr lang="en-US" altLang="en-US"/>
              <a:t>Selfish appetite is the main cause of competition, conflict, and violence.</a:t>
            </a:r>
          </a:p>
          <a:p>
            <a:endParaRPr lang="en-US" altLang="en-US"/>
          </a:p>
          <a:p>
            <a:endParaRPr lang="en-US" altLang="en-US"/>
          </a:p>
          <a:p>
            <a:r>
              <a:rPr lang="en-US" altLang="en-US"/>
              <a:t>Ancestral traditions generally encourage social behavior among kinsmen through self-restraint and cooperation.</a:t>
            </a:r>
          </a:p>
          <a:p>
            <a:endParaRPr lang="en-US" altLang="en-US"/>
          </a:p>
          <a:p>
            <a:r>
              <a:rPr lang="en-US" altLang="en-US"/>
              <a:t>Although, like animals, humans are restrained by threats posed by other individuals, they actively encourage restraint and cooperation through traditions.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1553437-D758-F142-9C69-00B1954AF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0EAD239-A0E8-944E-A90F-A5F14EFD27C1}"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14C88CFE-C9E1-CF46-85D6-89BFD39A9421}"/>
              </a:ext>
            </a:extLst>
          </p:cNvPr>
          <p:cNvSpPr>
            <a:spLocks noChangeArrowheads="1" noTextEdit="1"/>
          </p:cNvSpPr>
          <p:nvPr>
            <p:ph type="sldImg"/>
          </p:nvPr>
        </p:nvSpPr>
        <p:spPr>
          <a:xfrm>
            <a:off x="1414463" y="0"/>
            <a:ext cx="4029075" cy="3021013"/>
          </a:xfrm>
          <a:ln/>
        </p:spPr>
      </p:sp>
      <p:sp>
        <p:nvSpPr>
          <p:cNvPr id="51203" name="Rectangle 3">
            <a:extLst>
              <a:ext uri="{FF2B5EF4-FFF2-40B4-BE49-F238E27FC236}">
                <a16:creationId xmlns:a16="http://schemas.microsoft.com/office/drawing/2014/main" id="{37ABD8CA-9121-D546-80F4-4DC7EF7BDF88}"/>
              </a:ext>
            </a:extLst>
          </p:cNvPr>
          <p:cNvSpPr>
            <a:spLocks noGrp="1" noChangeArrowheads="1"/>
          </p:cNvSpPr>
          <p:nvPr>
            <p:ph type="body" idx="1"/>
          </p:nvPr>
        </p:nvSpPr>
        <p:spPr>
          <a:xfrm>
            <a:off x="914400" y="3176588"/>
            <a:ext cx="5029200" cy="542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t>Religion and moral traditions especially encourage restraint and sacrifice for others at the expense of one’s own appetite.</a:t>
            </a:r>
          </a:p>
          <a:p>
            <a:endParaRPr lang="en-US" altLang="en-US" sz="1000"/>
          </a:p>
          <a:p>
            <a:r>
              <a:rPr lang="en-US" altLang="en-US" sz="1000"/>
              <a:t>I would argue that the discipline of history (originally part of religion) solely evolved from human’s capacity to pass traditions from ancestor to descendant and was originally aimed at encouraging restraint and sacrifice among kinsmen.</a:t>
            </a:r>
          </a:p>
          <a:p>
            <a:endParaRPr lang="en-US" altLang="en-US" sz="1000"/>
          </a:p>
          <a:p>
            <a:r>
              <a:rPr lang="en-US" altLang="en-US" sz="1000"/>
              <a:t>I think one would find a strong concern with restraint and sacrifice if they looked at the various tribal narrative histories, or the histories of the ancient world.</a:t>
            </a:r>
          </a:p>
          <a:p>
            <a:endParaRPr lang="en-US" altLang="en-US" sz="1000"/>
          </a:p>
          <a:p>
            <a:r>
              <a:rPr lang="en-US" altLang="en-US" sz="1000"/>
              <a:t> History didn’t originally come about to help us figure out </a:t>
            </a:r>
            <a:r>
              <a:rPr lang="en-US" altLang="en-US" sz="1000" i="1"/>
              <a:t>why</a:t>
            </a:r>
            <a:r>
              <a:rPr lang="en-US" altLang="en-US" sz="1000"/>
              <a:t> we have lived, but instead to show us (through our ancestor’s behavior) </a:t>
            </a:r>
            <a:r>
              <a:rPr lang="en-US" altLang="en-US" sz="1000" i="1"/>
              <a:t>how</a:t>
            </a:r>
            <a:r>
              <a:rPr lang="en-US" altLang="en-US" sz="1000"/>
              <a:t> to live.</a:t>
            </a:r>
          </a:p>
          <a:p>
            <a:endParaRPr lang="en-US" altLang="en-US" sz="1000"/>
          </a:p>
          <a:p>
            <a:r>
              <a:rPr lang="en-US" altLang="en-US" sz="1000"/>
              <a:t>Therefore, the reason </a:t>
            </a:r>
            <a:r>
              <a:rPr lang="en-US" altLang="en-US" sz="1000" i="1"/>
              <a:t>why</a:t>
            </a:r>
            <a:r>
              <a:rPr lang="en-US" altLang="en-US" sz="1000"/>
              <a:t> we have history was originally to show us </a:t>
            </a:r>
            <a:r>
              <a:rPr lang="en-US" altLang="en-US" sz="1000" i="1"/>
              <a:t>how</a:t>
            </a:r>
            <a:r>
              <a:rPr lang="en-US" altLang="en-US" sz="1000"/>
              <a:t> to live.</a:t>
            </a:r>
          </a:p>
          <a:p>
            <a:endParaRPr lang="en-US" altLang="en-US" sz="1000"/>
          </a:p>
          <a:p>
            <a:r>
              <a:rPr lang="en-US" altLang="en-US" sz="1000"/>
              <a:t>The discipline of history today should serve the same purpose: to teach us the lessons that our ancestors learned.</a:t>
            </a:r>
          </a:p>
          <a:p>
            <a:endParaRPr lang="en-US" altLang="en-US" sz="1000"/>
          </a:p>
          <a:p>
            <a:r>
              <a:rPr lang="en-US" altLang="en-US" sz="1000"/>
              <a:t>History is necessarily conservative because it seeks to conserve lessons learned by those who have gone before us.  (but this does not necessarily mean conservative in the modern political sense)</a:t>
            </a:r>
          </a:p>
          <a:p>
            <a:endParaRPr lang="en-US" altLang="en-US" sz="1000"/>
          </a:p>
          <a:p>
            <a:r>
              <a:rPr lang="en-US" altLang="en-US" sz="1000"/>
              <a:t>It is part of a successful ancestral descendant leaving strategy that has persisted for a couple of million years.</a:t>
            </a:r>
          </a:p>
          <a:p>
            <a:endParaRPr lang="en-US" altLang="en-US" sz="1000"/>
          </a:p>
          <a:p>
            <a:r>
              <a:rPr lang="en-US" altLang="en-US" sz="1000"/>
              <a:t>There is a saying that those who don’t know history are doomed to repeat it.</a:t>
            </a:r>
          </a:p>
          <a:p>
            <a:endParaRPr lang="en-US" altLang="en-US" sz="1000"/>
          </a:p>
          <a:p>
            <a:r>
              <a:rPr lang="en-US" altLang="en-US" sz="1000"/>
              <a:t>This is true because those who don’t learn the history of their ancestors are more apt to make the same or similar mistakes their forebears did.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F12A09-B1F6-4A4A-9C9F-8EF41C3B1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EFA57CE-E791-9A48-915F-CE828DD727E0}"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19458" name="Rectangle 2">
            <a:extLst>
              <a:ext uri="{FF2B5EF4-FFF2-40B4-BE49-F238E27FC236}">
                <a16:creationId xmlns:a16="http://schemas.microsoft.com/office/drawing/2014/main" id="{D6DB1F18-E0CA-0748-85EE-2D89A230FC34}"/>
              </a:ext>
            </a:extLst>
          </p:cNvPr>
          <p:cNvSpPr>
            <a:spLocks noChangeArrowheads="1" noTextEdit="1"/>
          </p:cNvSpPr>
          <p:nvPr>
            <p:ph type="sldImg"/>
          </p:nvPr>
        </p:nvSpPr>
        <p:spPr>
          <a:ln/>
        </p:spPr>
      </p:sp>
      <p:sp>
        <p:nvSpPr>
          <p:cNvPr id="19459" name="Rectangle 3">
            <a:extLst>
              <a:ext uri="{FF2B5EF4-FFF2-40B4-BE49-F238E27FC236}">
                <a16:creationId xmlns:a16="http://schemas.microsoft.com/office/drawing/2014/main" id="{B6AC0A2E-43D5-C849-B707-DB365BA107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common question that historians and philosophers of history ask:</a:t>
            </a:r>
          </a:p>
          <a:p>
            <a:endParaRPr lang="en-US" altLang="en-US"/>
          </a:p>
          <a:p>
            <a:r>
              <a:rPr lang="en-US" altLang="en-US"/>
              <a:t>Why do humans have history?</a:t>
            </a:r>
          </a:p>
          <a:p>
            <a:endParaRPr lang="en-US" altLang="en-US"/>
          </a:p>
          <a:p>
            <a:r>
              <a:rPr lang="en-US" altLang="en-US"/>
              <a:t>In response to this question I would ask:</a:t>
            </a:r>
          </a:p>
          <a:p>
            <a:endParaRPr lang="en-US" altLang="en-US"/>
          </a:p>
          <a:p>
            <a:r>
              <a:rPr lang="en-US" altLang="en-US"/>
              <a:t>Do only humans have history?</a:t>
            </a:r>
          </a:p>
          <a:p>
            <a:endParaRPr lang="en-US" altLang="en-US"/>
          </a:p>
          <a:p>
            <a:r>
              <a:rPr lang="en-US" altLang="en-US"/>
              <a:t>Don’t dogs have history?</a:t>
            </a:r>
          </a:p>
          <a:p>
            <a:endParaRPr lang="en-US" altLang="en-US"/>
          </a:p>
          <a:p>
            <a:r>
              <a:rPr lang="en-US" altLang="en-US"/>
              <a:t>What, then, is history?</a:t>
            </a:r>
          </a:p>
          <a:p>
            <a:endParaRPr lang="en-US" altLang="en-US"/>
          </a:p>
          <a:p>
            <a:r>
              <a:rPr lang="en-US" altLang="en-US"/>
              <a:t>Where does it come from?</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CB6EF521-B4E2-1C4C-B6B5-AC2B5931E4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2C2852-69F4-4D4D-826E-2E4187B6D466}"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21506" name="Rectangle 2">
            <a:extLst>
              <a:ext uri="{FF2B5EF4-FFF2-40B4-BE49-F238E27FC236}">
                <a16:creationId xmlns:a16="http://schemas.microsoft.com/office/drawing/2014/main" id="{5A7A5E40-5C56-6045-8938-01AEF690977F}"/>
              </a:ext>
            </a:extLst>
          </p:cNvPr>
          <p:cNvSpPr>
            <a:spLocks noChangeArrowheads="1" noTextEdit="1"/>
          </p:cNvSpPr>
          <p:nvPr>
            <p:ph type="sldImg"/>
          </p:nvPr>
        </p:nvSpPr>
        <p:spPr>
          <a:xfrm>
            <a:off x="2085975" y="387350"/>
            <a:ext cx="2686050" cy="2014538"/>
          </a:xfrm>
          <a:ln/>
        </p:spPr>
      </p:sp>
      <p:sp>
        <p:nvSpPr>
          <p:cNvPr id="21507" name="Rectangle 3">
            <a:extLst>
              <a:ext uri="{FF2B5EF4-FFF2-40B4-BE49-F238E27FC236}">
                <a16:creationId xmlns:a16="http://schemas.microsoft.com/office/drawing/2014/main" id="{39D66884-9E47-4D4F-8DD4-3588D52ECDAF}"/>
              </a:ext>
            </a:extLst>
          </p:cNvPr>
          <p:cNvSpPr>
            <a:spLocks noGrp="1" noChangeArrowheads="1"/>
          </p:cNvSpPr>
          <p:nvPr>
            <p:ph type="body" idx="1"/>
          </p:nvPr>
        </p:nvSpPr>
        <p:spPr>
          <a:xfrm>
            <a:off x="914400" y="2633663"/>
            <a:ext cx="5029200" cy="6119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Many historians have suggested that humans have history because it helps us figure out </a:t>
            </a:r>
            <a:r>
              <a:rPr lang="en-US" altLang="en-US" i="1"/>
              <a:t>why</a:t>
            </a:r>
            <a:r>
              <a:rPr lang="en-US" altLang="en-US"/>
              <a:t> we have lived.</a:t>
            </a:r>
          </a:p>
          <a:p>
            <a:endParaRPr lang="en-US" altLang="en-US"/>
          </a:p>
          <a:p>
            <a:r>
              <a:rPr lang="en-US" altLang="en-US"/>
              <a:t>Is knowing why we have lived </a:t>
            </a:r>
            <a:r>
              <a:rPr lang="en-US" altLang="en-US" i="1"/>
              <a:t>necessarily</a:t>
            </a:r>
            <a:r>
              <a:rPr lang="en-US" altLang="en-US"/>
              <a:t> important?</a:t>
            </a:r>
          </a:p>
          <a:p>
            <a:endParaRPr lang="en-US" altLang="en-US"/>
          </a:p>
          <a:p>
            <a:r>
              <a:rPr lang="en-US" altLang="en-US"/>
              <a:t>As far as we know, dogs don’t know </a:t>
            </a:r>
            <a:r>
              <a:rPr lang="en-US" altLang="en-US" i="1"/>
              <a:t>why</a:t>
            </a:r>
            <a:r>
              <a:rPr lang="en-US" altLang="en-US"/>
              <a:t> they have lived but they continue to live, reproduce, and persist.</a:t>
            </a:r>
          </a:p>
          <a:p>
            <a:endParaRPr lang="en-US" altLang="en-US"/>
          </a:p>
          <a:p>
            <a:r>
              <a:rPr lang="en-US" altLang="en-US"/>
              <a:t>We do know that dogs have history.</a:t>
            </a:r>
          </a:p>
          <a:p>
            <a:endParaRPr lang="en-US" altLang="en-US"/>
          </a:p>
          <a:p>
            <a:r>
              <a:rPr lang="en-US" altLang="en-US"/>
              <a:t>So, why don’t dogs want to know their history, or why they lived?</a:t>
            </a:r>
          </a:p>
          <a:p>
            <a:endParaRPr lang="en-US" altLang="en-US"/>
          </a:p>
          <a:p>
            <a:r>
              <a:rPr lang="en-US" altLang="en-US"/>
              <a:t>How do we know that dogs can know their past?</a:t>
            </a:r>
          </a:p>
          <a:p>
            <a:r>
              <a:rPr lang="en-US" altLang="en-US"/>
              <a:t>Dogs can recognize someone who treated them wrong in the past.</a:t>
            </a:r>
          </a:p>
          <a:p>
            <a:endParaRPr lang="en-US" altLang="en-US"/>
          </a:p>
          <a:p>
            <a:r>
              <a:rPr lang="en-US" altLang="en-US"/>
              <a:t>Dogs have history but they don’t </a:t>
            </a:r>
            <a:r>
              <a:rPr lang="en-US" altLang="en-US" i="1"/>
              <a:t>practice</a:t>
            </a:r>
            <a:r>
              <a:rPr lang="en-US" altLang="en-US"/>
              <a:t> or study their history like humans do.</a:t>
            </a:r>
          </a:p>
          <a:p>
            <a:endParaRPr lang="en-US" altLang="en-US"/>
          </a:p>
          <a:p>
            <a:r>
              <a:rPr lang="en-US" altLang="en-US"/>
              <a:t>Unlike humans, dogs have not evolved the necessary biological and cultural mechanisms to study history even though humans and dogs share 90 to 95% of their genome.</a:t>
            </a:r>
          </a:p>
          <a:p>
            <a:endParaRPr lang="en-US" altLang="en-US"/>
          </a:p>
          <a:p>
            <a:r>
              <a:rPr lang="en-US" altLang="en-US"/>
              <a:t>So, there is something distinct that defines humans as opposed to dogs.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7F937550-13E8-5E41-AE8B-FE048626FB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8522953-EC56-AF46-AE74-F3F3E942B836}"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00400F7-27CE-FA4E-8758-672B36E9E923}"/>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D327F916-5D99-B147-9476-BAAD3B27E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 think that the answer to the question why do humans have history? can be found by first understanding what humans are and humanity is.</a:t>
            </a:r>
          </a:p>
          <a:p>
            <a:endParaRPr lang="en-US" altLang="en-US"/>
          </a:p>
          <a:p>
            <a:r>
              <a:rPr lang="en-US" altLang="en-US"/>
              <a:t>One common definition for humanity states that:</a:t>
            </a:r>
          </a:p>
          <a:p>
            <a:pPr lvl="3"/>
            <a:r>
              <a:rPr lang="en-US" altLang="en-US"/>
              <a:t>humanity is defined by its uniqueness, especially in its cumulative ability to create change.</a:t>
            </a:r>
          </a:p>
          <a:p>
            <a:endParaRPr lang="en-US" altLang="en-US"/>
          </a:p>
          <a:p>
            <a:endParaRPr lang="en-US" altLang="en-US"/>
          </a:p>
          <a:p>
            <a:r>
              <a:rPr lang="en-US" altLang="en-US"/>
              <a:t>The term cumulative means growing by accumulation or successive additions, and people probably use this word in the definition of humanity to suggest progress.</a:t>
            </a:r>
          </a:p>
          <a:p>
            <a:endParaRPr lang="en-US" altLang="en-US"/>
          </a:p>
          <a:p>
            <a:r>
              <a:rPr lang="en-US" altLang="en-US"/>
              <a:t>Another way historians often define humans is by pointing out that we live in complex ways called culture, and that culture is progressive.</a:t>
            </a:r>
          </a:p>
          <a:p>
            <a:endParaRPr lang="en-US" altLang="en-US"/>
          </a:p>
          <a:p>
            <a:r>
              <a:rPr lang="en-US" altLang="en-US"/>
              <a:t>Unfortunately these definitions are wrong.</a:t>
            </a:r>
          </a:p>
          <a:p>
            <a:endParaRPr lang="en-US" altLang="en-US"/>
          </a:p>
          <a:p>
            <a:r>
              <a:rPr lang="en-US" altLang="en-US"/>
              <a:t>WHY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0942AAC-C980-5D4A-856A-EC40A25A86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D8327EE-E532-424C-AF26-E15E20372670}"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27650" name="Rectangle 2">
            <a:extLst>
              <a:ext uri="{FF2B5EF4-FFF2-40B4-BE49-F238E27FC236}">
                <a16:creationId xmlns:a16="http://schemas.microsoft.com/office/drawing/2014/main" id="{91140D9E-B910-0B43-A293-2B4F00A6D24C}"/>
              </a:ext>
            </a:extLst>
          </p:cNvPr>
          <p:cNvSpPr>
            <a:spLocks noChangeArrowheads="1" noTextEdit="1"/>
          </p:cNvSpPr>
          <p:nvPr>
            <p:ph type="sldImg"/>
          </p:nvPr>
        </p:nvSpPr>
        <p:spPr>
          <a:xfrm>
            <a:off x="1362075" y="231775"/>
            <a:ext cx="4132263" cy="3098800"/>
          </a:xfrm>
          <a:ln/>
        </p:spPr>
      </p:sp>
      <p:sp>
        <p:nvSpPr>
          <p:cNvPr id="27651" name="Rectangle 3">
            <a:extLst>
              <a:ext uri="{FF2B5EF4-FFF2-40B4-BE49-F238E27FC236}">
                <a16:creationId xmlns:a16="http://schemas.microsoft.com/office/drawing/2014/main" id="{B842EEAF-2369-C346-BF2D-D2BC3C2DBAAE}"/>
              </a:ext>
            </a:extLst>
          </p:cNvPr>
          <p:cNvSpPr>
            <a:spLocks noGrp="1" noChangeArrowheads="1"/>
          </p:cNvSpPr>
          <p:nvPr>
            <p:ph type="body" idx="1"/>
          </p:nvPr>
        </p:nvSpPr>
        <p:spPr>
          <a:xfrm>
            <a:off x="228600" y="2867025"/>
            <a:ext cx="6400800" cy="573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definition of cumulative ability to create change is ultimately wrong because it is connotative.</a:t>
            </a:r>
          </a:p>
          <a:p>
            <a:endParaRPr lang="en-US" altLang="en-US"/>
          </a:p>
          <a:p>
            <a:r>
              <a:rPr lang="en-US" altLang="en-US"/>
              <a:t>Connotation is a meaning associated with a word, but not what you need to know to use it properly.</a:t>
            </a:r>
          </a:p>
          <a:p>
            <a:endParaRPr lang="en-US" altLang="en-US"/>
          </a:p>
          <a:p>
            <a:r>
              <a:rPr lang="en-US" altLang="en-US"/>
              <a:t>For example, because prairie dogs and asteroids also have the cumulative ability to create change then this cannot be the definition of humanity.</a:t>
            </a:r>
          </a:p>
          <a:p>
            <a:endParaRPr lang="en-US" altLang="en-US"/>
          </a:p>
          <a:p>
            <a:r>
              <a:rPr lang="en-US" altLang="en-US"/>
              <a:t>The definition a cumulative ability to create change therefore can refer not only to humanity but to dogs and asteroids as well.</a:t>
            </a:r>
          </a:p>
          <a:p>
            <a:endParaRPr lang="en-US" altLang="en-US"/>
          </a:p>
          <a:p>
            <a:r>
              <a:rPr lang="en-US" altLang="en-US"/>
              <a:t>The definition, a cumulative ability to create change, can be associated with humans, but since it can also be applied to other things it is not necessarily what we need to use the term properly.</a:t>
            </a:r>
          </a:p>
          <a:p>
            <a:endParaRPr lang="en-US" altLang="en-US"/>
          </a:p>
          <a:p>
            <a:r>
              <a:rPr lang="en-US" altLang="en-US"/>
              <a:t>To define a term we need to determine the denotation of that term.</a:t>
            </a:r>
          </a:p>
          <a:p>
            <a:endParaRPr lang="en-US" altLang="en-US"/>
          </a:p>
          <a:p>
            <a:r>
              <a:rPr lang="en-US" altLang="en-US"/>
              <a:t>Denotation is the essential meaning of a given word.  What you necessarily need to know in order to use it properly.</a:t>
            </a:r>
          </a:p>
          <a:p>
            <a:endParaRPr lang="en-US" altLang="en-US"/>
          </a:p>
          <a:p>
            <a:r>
              <a:rPr lang="en-US" altLang="en-US"/>
              <a:t>Definitions should establish the denotative nature of a word.</a:t>
            </a:r>
          </a:p>
          <a:p>
            <a:endParaRPr lang="en-US" altLang="en-US"/>
          </a:p>
          <a:p>
            <a:r>
              <a:rPr lang="en-US" altLang="en-US"/>
              <a:t>Because definitions are logical propositions, they are </a:t>
            </a:r>
            <a:r>
              <a:rPr lang="en-US" altLang="en-US" i="1"/>
              <a:t>not</a:t>
            </a:r>
            <a:r>
              <a:rPr lang="en-US" altLang="en-US"/>
              <a:t> arbitrary.</a:t>
            </a:r>
          </a:p>
          <a:p>
            <a:endParaRPr lang="en-US" altLang="en-US"/>
          </a:p>
          <a:p>
            <a:r>
              <a:rPr lang="en-US" altLang="en-US"/>
              <a:t>As propositions, they have meaning if their referents are verifiable by observation.</a:t>
            </a:r>
          </a:p>
          <a:p>
            <a:endParaRPr lang="en-US" altLang="en-US"/>
          </a:p>
          <a:p>
            <a:r>
              <a:rPr lang="en-US" altLang="en-US"/>
              <a:t>Therefore, definitions are testable hypotheses stating the necessary and sufficient conditions for the referent of any given term.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DD9D13-1C32-8A4C-B7E7-59494B095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9F2D4B-A2A8-7B49-82CB-A5FFC9A340F6}"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D7E7DE74-70EA-D342-810F-932086762922}"/>
              </a:ext>
            </a:extLst>
          </p:cNvPr>
          <p:cNvSpPr>
            <a:spLocks noChangeArrowheads="1" noTextEdit="1"/>
          </p:cNvSpPr>
          <p:nvPr>
            <p:ph type="sldImg"/>
          </p:nvPr>
        </p:nvSpPr>
        <p:spPr>
          <a:ln/>
        </p:spPr>
      </p:sp>
      <p:sp>
        <p:nvSpPr>
          <p:cNvPr id="30723" name="Rectangle 3">
            <a:extLst>
              <a:ext uri="{FF2B5EF4-FFF2-40B4-BE49-F238E27FC236}">
                <a16:creationId xmlns:a16="http://schemas.microsoft.com/office/drawing/2014/main" id="{2733CF8C-9E1C-CD4D-8119-0AF4CCEBE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C066FA55-607A-DA48-8DB6-F08F63AEDA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D9E09E2-27EC-3C40-BB4E-0059E7D80F4E}"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6BDD8076-4737-A44D-AE02-15D28C00712F}"/>
              </a:ext>
            </a:extLst>
          </p:cNvPr>
          <p:cNvSpPr>
            <a:spLocks noChangeArrowheads="1" noTextEdit="1"/>
          </p:cNvSpPr>
          <p:nvPr>
            <p:ph type="sldImg"/>
          </p:nvPr>
        </p:nvSpPr>
        <p:spPr>
          <a:xfrm>
            <a:off x="1104900" y="231775"/>
            <a:ext cx="4648200" cy="3486150"/>
          </a:xfrm>
          <a:ln/>
        </p:spPr>
      </p:sp>
      <p:sp>
        <p:nvSpPr>
          <p:cNvPr id="32771" name="Rectangle 3">
            <a:extLst>
              <a:ext uri="{FF2B5EF4-FFF2-40B4-BE49-F238E27FC236}">
                <a16:creationId xmlns:a16="http://schemas.microsoft.com/office/drawing/2014/main" id="{8222C867-5E22-EA4A-85CE-9445435950E0}"/>
              </a:ext>
            </a:extLst>
          </p:cNvPr>
          <p:cNvSpPr>
            <a:spLocks noGrp="1" noChangeArrowheads="1"/>
          </p:cNvSpPr>
          <p:nvPr>
            <p:ph type="body" idx="1"/>
          </p:nvPr>
        </p:nvSpPr>
        <p:spPr>
          <a:xfrm>
            <a:off x="914400" y="3873500"/>
            <a:ext cx="5029200"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Another way historians often define humans is by pointing out that we live in complex ways called culture, and that culture is progressive.</a:t>
            </a:r>
          </a:p>
          <a:p>
            <a:endParaRPr lang="en-US" altLang="en-US"/>
          </a:p>
          <a:p>
            <a:r>
              <a:rPr lang="en-US" altLang="en-US"/>
              <a:t>First of all this is problematic because don’t other creatures live in complex ways and also have culture (eusocial insects bees and ants).</a:t>
            </a:r>
          </a:p>
          <a:p>
            <a:endParaRPr lang="en-US" altLang="en-US"/>
          </a:p>
          <a:p>
            <a:r>
              <a:rPr lang="en-US" altLang="en-US"/>
              <a:t>According to many, human culture has been built by humans conscious choice as well as naturally.</a:t>
            </a:r>
          </a:p>
          <a:p>
            <a:endParaRPr lang="en-US" altLang="en-US"/>
          </a:p>
          <a:p>
            <a:r>
              <a:rPr lang="en-US" altLang="en-US"/>
              <a:t>This way of thinking suggests that human cultural behavior was originally forged by natural selection, but it also suggests that conscious choice has liberated humans from the effects of nature on our cultural development.</a:t>
            </a:r>
          </a:p>
          <a:p>
            <a:endParaRPr lang="en-US" altLang="en-US"/>
          </a:p>
          <a:p>
            <a:r>
              <a:rPr lang="en-US" altLang="en-US"/>
              <a:t>In other words what this approach is saying that one day a man consciously decided to be outside or beyond nature.</a:t>
            </a:r>
          </a:p>
          <a:p>
            <a:endParaRPr lang="en-US" altLang="en-US"/>
          </a:p>
          <a:p>
            <a:endParaRPr lang="en-US" altLang="en-US"/>
          </a:p>
          <a:p>
            <a:r>
              <a:rPr lang="en-US" altLang="en-US"/>
              <a:t>Many historians and social scientists often separate humans from nature, therefore making humans essentially </a:t>
            </a:r>
            <a:r>
              <a:rPr lang="en-US" altLang="en-US" i="1"/>
              <a:t>supernatural</a:t>
            </a:r>
            <a:r>
              <a:rPr lang="en-US" altLang="en-US"/>
              <a:t> or beyond nature.</a:t>
            </a:r>
          </a:p>
          <a:p>
            <a:endParaRPr lang="en-US" altLang="en-US"/>
          </a:p>
          <a:p>
            <a:r>
              <a:rPr lang="en-US" altLang="en-US"/>
              <a:t>IS THIS POSSIBLE?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34F883AA-D4AB-AA47-834D-AA41AA513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DED0596-B219-574A-8D22-54C99925D127}"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11B0FE1-FFD0-9648-BC68-468CE09F43CB}"/>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4FF0B20D-B7D0-6E46-86DE-F417913732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C907E422-697E-E745-8AA1-332F0D35EF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1D31D0-5B05-814C-BEA3-2880700C5F61}"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CA902292-6CD8-2A49-9656-F12B799CAE78}"/>
              </a:ext>
            </a:extLst>
          </p:cNvPr>
          <p:cNvSpPr>
            <a:spLocks noChangeArrowheads="1" noTextEdit="1"/>
          </p:cNvSpPr>
          <p:nvPr>
            <p:ph type="sldImg"/>
          </p:nvPr>
        </p:nvSpPr>
        <p:spPr>
          <a:xfrm>
            <a:off x="1828800" y="0"/>
            <a:ext cx="3201988" cy="2401888"/>
          </a:xfrm>
          <a:ln/>
        </p:spPr>
      </p:sp>
      <p:sp>
        <p:nvSpPr>
          <p:cNvPr id="36867" name="Rectangle 3">
            <a:extLst>
              <a:ext uri="{FF2B5EF4-FFF2-40B4-BE49-F238E27FC236}">
                <a16:creationId xmlns:a16="http://schemas.microsoft.com/office/drawing/2014/main" id="{5965DF99-4294-1F4E-A60E-594D50232E3D}"/>
              </a:ext>
            </a:extLst>
          </p:cNvPr>
          <p:cNvSpPr>
            <a:spLocks noGrp="1" noChangeArrowheads="1"/>
          </p:cNvSpPr>
          <p:nvPr>
            <p:ph type="body" idx="1"/>
          </p:nvPr>
        </p:nvSpPr>
        <p:spPr>
          <a:xfrm>
            <a:off x="914400" y="2479675"/>
            <a:ext cx="5029200" cy="6119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 begin to understand what distinguishes humans from other animals (especially mammals) we first need to understand what natural selection is.</a:t>
            </a:r>
          </a:p>
          <a:p>
            <a:endParaRPr lang="en-US" altLang="en-US"/>
          </a:p>
          <a:p>
            <a:r>
              <a:rPr lang="en-US" altLang="en-US"/>
              <a:t>Natural selection is the influence of inheritable and replicable traits on their own frequency in later generations.</a:t>
            </a:r>
          </a:p>
          <a:p>
            <a:endParaRPr lang="en-US" altLang="en-US"/>
          </a:p>
          <a:p>
            <a:r>
              <a:rPr lang="en-US" altLang="en-US"/>
              <a:t>Why traits and not just genes?</a:t>
            </a:r>
          </a:p>
          <a:p>
            <a:endParaRPr lang="en-US" altLang="en-US"/>
          </a:p>
          <a:p>
            <a:r>
              <a:rPr lang="en-US" altLang="en-US"/>
              <a:t>When Charles Darwin and Alfred Russell Wallace independently discovered natural selection neither men knew about genes.</a:t>
            </a:r>
          </a:p>
          <a:p>
            <a:endParaRPr lang="en-US" altLang="en-US"/>
          </a:p>
          <a:p>
            <a:r>
              <a:rPr lang="en-US" altLang="en-US"/>
              <a:t>Gregor Mendle, the discoverer of genes, had sent Darwin a letter informing him of his discovery, but Darwin never read it.</a:t>
            </a:r>
          </a:p>
          <a:p>
            <a:endParaRPr lang="en-US" altLang="en-US"/>
          </a:p>
          <a:p>
            <a:r>
              <a:rPr lang="en-US" altLang="en-US"/>
              <a:t>Darwin did not understand the biological mechanisms of evolution, but he didn’t need to.</a:t>
            </a:r>
          </a:p>
          <a:p>
            <a:endParaRPr lang="en-US" altLang="en-US"/>
          </a:p>
          <a:p>
            <a:r>
              <a:rPr lang="en-US" altLang="en-US"/>
              <a:t>An understanding of genes is not </a:t>
            </a:r>
            <a:r>
              <a:rPr lang="en-US" altLang="en-US" i="1"/>
              <a:t>necessary</a:t>
            </a:r>
            <a:r>
              <a:rPr lang="en-US" altLang="en-US"/>
              <a:t> to understand that inheritable traits (shape of birds beaks) have influence on their own frequency.</a:t>
            </a:r>
          </a:p>
          <a:p>
            <a:endParaRPr lang="en-US" altLang="en-US"/>
          </a:p>
          <a:p>
            <a:r>
              <a:rPr lang="en-US" altLang="en-US"/>
              <a:t>You don’t necessarily need to know the chemical properties of aspirin to know that it helps relieve the pain of a headache.</a:t>
            </a:r>
          </a:p>
          <a:p>
            <a:endParaRPr lang="en-US" altLang="en-US"/>
          </a:p>
          <a:p>
            <a:r>
              <a:rPr lang="en-US" altLang="en-US"/>
              <a:t>Genes became focused on by scientists around the turn of the century (1900) when Mendle’s work was rediscovered.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5F2AB-1E0C-574E-9241-1A9AC83D3A6E}"/>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2D1E3047-069C-8144-9669-8067394DD73E}"/>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5EA776C9-BD2C-4F4C-8B3E-1510D9520A30}"/>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1620B458-5577-E444-BB07-44842DCE6AC6}"/>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A4000F47-184C-CC47-8079-C5B724AFBE3A}"/>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10">
            <a:extLst>
              <a:ext uri="{FF2B5EF4-FFF2-40B4-BE49-F238E27FC236}">
                <a16:creationId xmlns:a16="http://schemas.microsoft.com/office/drawing/2014/main" id="{5E0A2983-809E-7643-B751-6CDC5E5E92EC}"/>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11">
            <a:extLst>
              <a:ext uri="{FF2B5EF4-FFF2-40B4-BE49-F238E27FC236}">
                <a16:creationId xmlns:a16="http://schemas.microsoft.com/office/drawing/2014/main" id="{AF67873B-1943-F44E-AFBB-22B432A3F97A}"/>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20185689-E8CC-B94C-A1FA-B86EE182B760}"/>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3426CC0A-CDB0-7948-A640-D4F49096E607}"/>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BB4429BF-F124-0D4E-B553-9798A07A0F09}"/>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E20E76EC-B8ED-2F41-A60A-D9E781F39217}"/>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864C1C3B-B7F1-D546-A41A-6ED2BED4F950}"/>
              </a:ext>
            </a:extLst>
          </p:cNvPr>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a:extLst>
              <a:ext uri="{FF2B5EF4-FFF2-40B4-BE49-F238E27FC236}">
                <a16:creationId xmlns:a16="http://schemas.microsoft.com/office/drawing/2014/main" id="{A28CBAC0-845E-2747-B5E0-FA4B1AD28314}"/>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B8E4CEE3-39CA-7549-B76A-33186A7A2E0D}"/>
              </a:ext>
            </a:extLst>
          </p:cNvPr>
          <p:cNvSpPr>
            <a:spLocks noGrp="1"/>
          </p:cNvSpPr>
          <p:nvPr>
            <p:ph type="sldNum" sz="quarter" idx="12"/>
          </p:nvPr>
        </p:nvSpPr>
        <p:spPr>
          <a:xfrm>
            <a:off x="8320088" y="1588"/>
            <a:ext cx="747712" cy="365125"/>
          </a:xfrm>
        </p:spPr>
        <p:txBody>
          <a:bodyPr/>
          <a:lstStyle>
            <a:lvl1pPr>
              <a:defRPr smtClean="0">
                <a:solidFill>
                  <a:schemeClr val="bg1"/>
                </a:solidFill>
              </a:defRPr>
            </a:lvl1pPr>
          </a:lstStyle>
          <a:p>
            <a:pPr>
              <a:defRPr/>
            </a:pPr>
            <a:fld id="{79010585-A24C-F449-A0DB-E44EC326641F}" type="slidenum">
              <a:rPr lang="en-US" altLang="en-US"/>
              <a:pPr>
                <a:defRPr/>
              </a:pPr>
              <a:t>‹#›</a:t>
            </a:fld>
            <a:endParaRPr lang="en-US" altLang="en-US"/>
          </a:p>
        </p:txBody>
      </p:sp>
    </p:spTree>
    <p:extLst>
      <p:ext uri="{BB962C8B-B14F-4D97-AF65-F5344CB8AC3E}">
        <p14:creationId xmlns:p14="http://schemas.microsoft.com/office/powerpoint/2010/main" val="18673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27C7463-E224-DF4E-AC5B-36634BF60CF5}"/>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1BB8D68A-99F0-FB4E-B119-1D393A9971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6E8DAC1-F0B7-8B46-B1F1-1D75E87A23AA}"/>
              </a:ext>
            </a:extLst>
          </p:cNvPr>
          <p:cNvSpPr>
            <a:spLocks noGrp="1"/>
          </p:cNvSpPr>
          <p:nvPr>
            <p:ph type="sldNum" sz="quarter" idx="12"/>
          </p:nvPr>
        </p:nvSpPr>
        <p:spPr/>
        <p:txBody>
          <a:bodyPr/>
          <a:lstStyle>
            <a:lvl1pPr>
              <a:defRPr/>
            </a:lvl1pPr>
          </a:lstStyle>
          <a:p>
            <a:pPr>
              <a:defRPr/>
            </a:pPr>
            <a:fld id="{3ED26076-1F92-F842-A1BE-8A16917CF835}" type="slidenum">
              <a:rPr lang="en-US" altLang="en-US"/>
              <a:pPr>
                <a:defRPr/>
              </a:pPr>
              <a:t>‹#›</a:t>
            </a:fld>
            <a:endParaRPr lang="en-US" altLang="en-US"/>
          </a:p>
        </p:txBody>
      </p:sp>
    </p:spTree>
    <p:extLst>
      <p:ext uri="{BB962C8B-B14F-4D97-AF65-F5344CB8AC3E}">
        <p14:creationId xmlns:p14="http://schemas.microsoft.com/office/powerpoint/2010/main" val="241342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5DE51C0-94EC-5B43-BA78-46AE15178FD8}"/>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6258B5C1-4F18-D046-AE23-7DE702024F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8DAB3ED-7909-3C47-9073-56A73695A21E}"/>
              </a:ext>
            </a:extLst>
          </p:cNvPr>
          <p:cNvSpPr>
            <a:spLocks noGrp="1"/>
          </p:cNvSpPr>
          <p:nvPr>
            <p:ph type="sldNum" sz="quarter" idx="12"/>
          </p:nvPr>
        </p:nvSpPr>
        <p:spPr/>
        <p:txBody>
          <a:bodyPr/>
          <a:lstStyle>
            <a:lvl1pPr>
              <a:defRPr/>
            </a:lvl1pPr>
          </a:lstStyle>
          <a:p>
            <a:pPr>
              <a:defRPr/>
            </a:pPr>
            <a:fld id="{3270A3B7-CFA5-DC4D-9766-BC7D126D63F2}" type="slidenum">
              <a:rPr lang="en-US" altLang="en-US"/>
              <a:pPr>
                <a:defRPr/>
              </a:pPr>
              <a:t>‹#›</a:t>
            </a:fld>
            <a:endParaRPr lang="en-US" altLang="en-US"/>
          </a:p>
        </p:txBody>
      </p:sp>
    </p:spTree>
    <p:extLst>
      <p:ext uri="{BB962C8B-B14F-4D97-AF65-F5344CB8AC3E}">
        <p14:creationId xmlns:p14="http://schemas.microsoft.com/office/powerpoint/2010/main" val="29989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2A40C97A-CF31-0D49-85C8-FF468F3807E3}"/>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B2C77A74-2FF3-6E4D-9270-3524EB0B8B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3EEE7B8F-814B-DE48-B59B-4B084E02276C}"/>
              </a:ext>
            </a:extLst>
          </p:cNvPr>
          <p:cNvSpPr>
            <a:spLocks noGrp="1"/>
          </p:cNvSpPr>
          <p:nvPr>
            <p:ph type="sldNum" sz="quarter" idx="12"/>
          </p:nvPr>
        </p:nvSpPr>
        <p:spPr/>
        <p:txBody>
          <a:bodyPr/>
          <a:lstStyle>
            <a:lvl1pPr>
              <a:defRPr/>
            </a:lvl1pPr>
          </a:lstStyle>
          <a:p>
            <a:pPr>
              <a:defRPr/>
            </a:pPr>
            <a:fld id="{A8884EC1-8F3A-514A-891F-7D899C18391D}" type="slidenum">
              <a:rPr lang="en-US" altLang="en-US"/>
              <a:pPr>
                <a:defRPr/>
              </a:pPr>
              <a:t>‹#›</a:t>
            </a:fld>
            <a:endParaRPr lang="en-US" altLang="en-US"/>
          </a:p>
        </p:txBody>
      </p:sp>
    </p:spTree>
    <p:extLst>
      <p:ext uri="{BB962C8B-B14F-4D97-AF65-F5344CB8AC3E}">
        <p14:creationId xmlns:p14="http://schemas.microsoft.com/office/powerpoint/2010/main" val="64361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a:extLst>
              <a:ext uri="{FF2B5EF4-FFF2-40B4-BE49-F238E27FC236}">
                <a16:creationId xmlns:a16="http://schemas.microsoft.com/office/drawing/2014/main" id="{140BD62B-525F-AF4F-A878-FF03506EBADE}"/>
              </a:ext>
            </a:extLst>
          </p:cNvPr>
          <p:cNvSpPr>
            <a:spLocks noGrp="1"/>
          </p:cNvSpPr>
          <p:nvPr>
            <p:ph type="dt" sz="half" idx="10"/>
          </p:nvPr>
        </p:nvSpPr>
        <p:spPr/>
        <p:txBody>
          <a:bodyPr/>
          <a:lstStyle>
            <a:lvl1pPr>
              <a:defRPr/>
            </a:lvl1pPr>
          </a:lstStyle>
          <a:p>
            <a:pPr>
              <a:defRPr/>
            </a:pPr>
            <a:endParaRPr lang="en-US"/>
          </a:p>
        </p:txBody>
      </p:sp>
      <p:sp>
        <p:nvSpPr>
          <p:cNvPr id="7" name="Footer Placeholder 2">
            <a:extLst>
              <a:ext uri="{FF2B5EF4-FFF2-40B4-BE49-F238E27FC236}">
                <a16:creationId xmlns:a16="http://schemas.microsoft.com/office/drawing/2014/main" id="{C0A0926D-C8F0-DB48-9453-FB4A82AEB9E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22">
            <a:extLst>
              <a:ext uri="{FF2B5EF4-FFF2-40B4-BE49-F238E27FC236}">
                <a16:creationId xmlns:a16="http://schemas.microsoft.com/office/drawing/2014/main" id="{50F7F6AD-6CDE-5D45-B8C2-3E9750B5817E}"/>
              </a:ext>
            </a:extLst>
          </p:cNvPr>
          <p:cNvSpPr>
            <a:spLocks noGrp="1"/>
          </p:cNvSpPr>
          <p:nvPr>
            <p:ph type="sldNum" sz="quarter" idx="12"/>
          </p:nvPr>
        </p:nvSpPr>
        <p:spPr/>
        <p:txBody>
          <a:bodyPr/>
          <a:lstStyle>
            <a:lvl1pPr>
              <a:defRPr/>
            </a:lvl1pPr>
          </a:lstStyle>
          <a:p>
            <a:pPr>
              <a:defRPr/>
            </a:pPr>
            <a:fld id="{6DB9AAA8-A41D-6E43-A527-E0EE6DD8791F}" type="slidenum">
              <a:rPr lang="en-US" altLang="en-US"/>
              <a:pPr>
                <a:defRPr/>
              </a:pPr>
              <a:t>‹#›</a:t>
            </a:fld>
            <a:endParaRPr lang="en-US" altLang="en-US"/>
          </a:p>
        </p:txBody>
      </p:sp>
    </p:spTree>
    <p:extLst>
      <p:ext uri="{BB962C8B-B14F-4D97-AF65-F5344CB8AC3E}">
        <p14:creationId xmlns:p14="http://schemas.microsoft.com/office/powerpoint/2010/main" val="34654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31240BB-D268-1A4E-B37A-13881AF1F078}"/>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30C81A25-33F2-C64C-8017-29770C6ECF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3FCADBF2-934B-294E-81D3-7BA022F8E73B}"/>
              </a:ext>
            </a:extLst>
          </p:cNvPr>
          <p:cNvSpPr>
            <a:spLocks noGrp="1"/>
          </p:cNvSpPr>
          <p:nvPr>
            <p:ph type="sldNum" sz="quarter" idx="12"/>
          </p:nvPr>
        </p:nvSpPr>
        <p:spPr/>
        <p:txBody>
          <a:bodyPr/>
          <a:lstStyle>
            <a:lvl1pPr>
              <a:defRPr/>
            </a:lvl1pPr>
          </a:lstStyle>
          <a:p>
            <a:pPr>
              <a:defRPr/>
            </a:pPr>
            <a:fld id="{6460ADE8-A016-F941-BAA2-0B126A27D31F}" type="slidenum">
              <a:rPr lang="en-US" altLang="en-US"/>
              <a:pPr>
                <a:defRPr/>
              </a:pPr>
              <a:t>‹#›</a:t>
            </a:fld>
            <a:endParaRPr lang="en-US" altLang="en-US"/>
          </a:p>
        </p:txBody>
      </p:sp>
    </p:spTree>
    <p:extLst>
      <p:ext uri="{BB962C8B-B14F-4D97-AF65-F5344CB8AC3E}">
        <p14:creationId xmlns:p14="http://schemas.microsoft.com/office/powerpoint/2010/main" val="229676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A65D2CC9-E0EA-D24D-81C4-43D4D6ECE4B0}"/>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AF7B83DF-40EC-664D-B860-6ED145190C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58F0443-7B7E-B346-9BAE-12A5D3D0D063}"/>
              </a:ext>
            </a:extLst>
          </p:cNvPr>
          <p:cNvSpPr>
            <a:spLocks noGrp="1"/>
          </p:cNvSpPr>
          <p:nvPr>
            <p:ph type="sldNum" sz="quarter" idx="12"/>
          </p:nvPr>
        </p:nvSpPr>
        <p:spPr/>
        <p:txBody>
          <a:bodyPr/>
          <a:lstStyle>
            <a:lvl1pPr>
              <a:defRPr/>
            </a:lvl1pPr>
          </a:lstStyle>
          <a:p>
            <a:pPr>
              <a:defRPr/>
            </a:pPr>
            <a:fld id="{941A843C-86E4-5845-B6C0-42717DC0FD42}" type="slidenum">
              <a:rPr lang="en-US" altLang="en-US"/>
              <a:pPr>
                <a:defRPr/>
              </a:pPr>
              <a:t>‹#›</a:t>
            </a:fld>
            <a:endParaRPr lang="en-US" altLang="en-US"/>
          </a:p>
        </p:txBody>
      </p:sp>
    </p:spTree>
    <p:extLst>
      <p:ext uri="{BB962C8B-B14F-4D97-AF65-F5344CB8AC3E}">
        <p14:creationId xmlns:p14="http://schemas.microsoft.com/office/powerpoint/2010/main" val="281847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E89489BC-2C6D-9041-9D8E-BC4E51D01232}"/>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6A4259A-EF94-9B4A-8CD9-2C1ACEEDB8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6E24C4ED-8025-A84E-BE8B-8A266A80C4B5}"/>
              </a:ext>
            </a:extLst>
          </p:cNvPr>
          <p:cNvSpPr>
            <a:spLocks noGrp="1"/>
          </p:cNvSpPr>
          <p:nvPr>
            <p:ph type="sldNum" sz="quarter" idx="12"/>
          </p:nvPr>
        </p:nvSpPr>
        <p:spPr/>
        <p:txBody>
          <a:bodyPr/>
          <a:lstStyle>
            <a:lvl1pPr>
              <a:defRPr/>
            </a:lvl1pPr>
          </a:lstStyle>
          <a:p>
            <a:pPr>
              <a:defRPr/>
            </a:pPr>
            <a:fld id="{6B1A684B-7173-364F-AD64-492EADE114B8}" type="slidenum">
              <a:rPr lang="en-US" altLang="en-US"/>
              <a:pPr>
                <a:defRPr/>
              </a:pPr>
              <a:t>‹#›</a:t>
            </a:fld>
            <a:endParaRPr lang="en-US" altLang="en-US"/>
          </a:p>
        </p:txBody>
      </p:sp>
    </p:spTree>
    <p:extLst>
      <p:ext uri="{BB962C8B-B14F-4D97-AF65-F5344CB8AC3E}">
        <p14:creationId xmlns:p14="http://schemas.microsoft.com/office/powerpoint/2010/main" val="148133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75987CE0-A455-AE4B-B395-1ABA4FEBAAAA}"/>
              </a:ext>
            </a:extLst>
          </p:cNvPr>
          <p:cNvSpPr>
            <a:spLocks noGrp="1"/>
          </p:cNvSpPr>
          <p:nvPr>
            <p:ph type="dt" sz="half" idx="10"/>
          </p:nvPr>
        </p:nvSpPr>
        <p:spPr/>
        <p:txBody>
          <a:bodyPr rtlCol="0"/>
          <a:lstStyle>
            <a:lvl1pPr>
              <a:defRPr/>
            </a:lvl1pPr>
          </a:lstStyle>
          <a:p>
            <a:pPr>
              <a:defRPr/>
            </a:pPr>
            <a:endParaRPr lang="en-US"/>
          </a:p>
        </p:txBody>
      </p:sp>
      <p:sp>
        <p:nvSpPr>
          <p:cNvPr id="8" name="Slide Number Placeholder 26">
            <a:extLst>
              <a:ext uri="{FF2B5EF4-FFF2-40B4-BE49-F238E27FC236}">
                <a16:creationId xmlns:a16="http://schemas.microsoft.com/office/drawing/2014/main" id="{7FD068CC-006A-BF49-BF4C-4E3E8F9B2CA6}"/>
              </a:ext>
            </a:extLst>
          </p:cNvPr>
          <p:cNvSpPr>
            <a:spLocks noGrp="1"/>
          </p:cNvSpPr>
          <p:nvPr>
            <p:ph type="sldNum" sz="quarter" idx="11"/>
          </p:nvPr>
        </p:nvSpPr>
        <p:spPr/>
        <p:txBody>
          <a:bodyPr/>
          <a:lstStyle>
            <a:lvl1pPr>
              <a:defRPr smtClean="0"/>
            </a:lvl1pPr>
          </a:lstStyle>
          <a:p>
            <a:pPr>
              <a:defRPr/>
            </a:pPr>
            <a:fld id="{4B257175-600E-0846-86A0-32015F56663A}" type="slidenum">
              <a:rPr lang="en-US" altLang="en-US"/>
              <a:pPr>
                <a:defRPr/>
              </a:pPr>
              <a:t>‹#›</a:t>
            </a:fld>
            <a:endParaRPr lang="en-US" altLang="en-US"/>
          </a:p>
        </p:txBody>
      </p:sp>
      <p:sp>
        <p:nvSpPr>
          <p:cNvPr id="9" name="Footer Placeholder 27">
            <a:extLst>
              <a:ext uri="{FF2B5EF4-FFF2-40B4-BE49-F238E27FC236}">
                <a16:creationId xmlns:a16="http://schemas.microsoft.com/office/drawing/2014/main" id="{D7506C9E-A814-9F49-88E8-EFB42A36BEC7}"/>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8060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FA3B3335-0B7E-5A47-9ADB-61198592E4B9}"/>
              </a:ext>
            </a:extLst>
          </p:cNvPr>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88B93B41-1068-4340-BBA5-7AD9D86048B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647A76D-9AE0-5447-9BE6-EDE6E5C86DEB}"/>
              </a:ext>
            </a:extLst>
          </p:cNvPr>
          <p:cNvSpPr>
            <a:spLocks noGrp="1"/>
          </p:cNvSpPr>
          <p:nvPr>
            <p:ph type="sldNum" sz="quarter" idx="12"/>
          </p:nvPr>
        </p:nvSpPr>
        <p:spPr/>
        <p:txBody>
          <a:bodyPr/>
          <a:lstStyle>
            <a:lvl1pPr>
              <a:defRPr smtClean="0"/>
            </a:lvl1pPr>
          </a:lstStyle>
          <a:p>
            <a:pPr>
              <a:defRPr/>
            </a:pPr>
            <a:fld id="{D431FBEA-BBC6-204A-A91B-FBDE8D127248}" type="slidenum">
              <a:rPr lang="en-US" altLang="en-US"/>
              <a:pPr>
                <a:defRPr/>
              </a:pPr>
              <a:t>‹#›</a:t>
            </a:fld>
            <a:endParaRPr lang="en-US" altLang="en-US"/>
          </a:p>
        </p:txBody>
      </p:sp>
    </p:spTree>
    <p:extLst>
      <p:ext uri="{BB962C8B-B14F-4D97-AF65-F5344CB8AC3E}">
        <p14:creationId xmlns:p14="http://schemas.microsoft.com/office/powerpoint/2010/main" val="342805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30719D1-F4E4-7943-9244-8D05A9C5829D}"/>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115BEEE-D1B2-8549-91DC-CDDC81158D3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5757F6DC-A85A-8B4F-B99E-C8C7242B8FD3}"/>
              </a:ext>
            </a:extLst>
          </p:cNvPr>
          <p:cNvSpPr>
            <a:spLocks noGrp="1"/>
          </p:cNvSpPr>
          <p:nvPr>
            <p:ph type="sldNum" sz="quarter" idx="12"/>
          </p:nvPr>
        </p:nvSpPr>
        <p:spPr/>
        <p:txBody>
          <a:bodyPr/>
          <a:lstStyle>
            <a:lvl1pPr>
              <a:defRPr/>
            </a:lvl1pPr>
          </a:lstStyle>
          <a:p>
            <a:pPr>
              <a:defRPr/>
            </a:pPr>
            <a:fld id="{E82C530E-1133-5947-88EF-506F3BE64714}" type="slidenum">
              <a:rPr lang="en-US" altLang="en-US"/>
              <a:pPr>
                <a:defRPr/>
              </a:pPr>
              <a:t>‹#›</a:t>
            </a:fld>
            <a:endParaRPr lang="en-US" altLang="en-US"/>
          </a:p>
        </p:txBody>
      </p:sp>
    </p:spTree>
    <p:extLst>
      <p:ext uri="{BB962C8B-B14F-4D97-AF65-F5344CB8AC3E}">
        <p14:creationId xmlns:p14="http://schemas.microsoft.com/office/powerpoint/2010/main" val="191024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29C4FFA-77AB-1743-9FCA-3CF13E4A572F}"/>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3AD57E11-81E2-C842-BE31-39C87F3104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B0506EEC-7BAF-7046-911F-AF83445000B4}"/>
              </a:ext>
            </a:extLst>
          </p:cNvPr>
          <p:cNvSpPr>
            <a:spLocks noGrp="1"/>
          </p:cNvSpPr>
          <p:nvPr>
            <p:ph type="sldNum" sz="quarter" idx="12"/>
          </p:nvPr>
        </p:nvSpPr>
        <p:spPr/>
        <p:txBody>
          <a:bodyPr/>
          <a:lstStyle>
            <a:lvl1pPr>
              <a:defRPr/>
            </a:lvl1pPr>
          </a:lstStyle>
          <a:p>
            <a:pPr>
              <a:defRPr/>
            </a:pPr>
            <a:fld id="{1CC1C9D0-C186-6341-A305-7F2D5102BA37}" type="slidenum">
              <a:rPr lang="en-US" altLang="en-US"/>
              <a:pPr>
                <a:defRPr/>
              </a:pPr>
              <a:t>‹#›</a:t>
            </a:fld>
            <a:endParaRPr lang="en-US" altLang="en-US"/>
          </a:p>
        </p:txBody>
      </p:sp>
    </p:spTree>
    <p:extLst>
      <p:ext uri="{BB962C8B-B14F-4D97-AF65-F5344CB8AC3E}">
        <p14:creationId xmlns:p14="http://schemas.microsoft.com/office/powerpoint/2010/main" val="113766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FA3B6E45-777E-EA40-B17C-7C922B045DF0}"/>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6847DA36-2F8D-D24A-8C64-9672592772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1C008094-8BB9-424A-81C6-A7852BDC7A92}"/>
              </a:ext>
            </a:extLst>
          </p:cNvPr>
          <p:cNvSpPr>
            <a:spLocks noGrp="1"/>
          </p:cNvSpPr>
          <p:nvPr>
            <p:ph type="sldNum" sz="quarter" idx="12"/>
          </p:nvPr>
        </p:nvSpPr>
        <p:spPr/>
        <p:txBody>
          <a:bodyPr/>
          <a:lstStyle>
            <a:lvl1pPr>
              <a:defRPr/>
            </a:lvl1pPr>
          </a:lstStyle>
          <a:p>
            <a:pPr>
              <a:defRPr/>
            </a:pPr>
            <a:fld id="{017E5EDE-4920-634C-9CCF-6FDE9C3FB40D}" type="slidenum">
              <a:rPr lang="en-US" altLang="en-US"/>
              <a:pPr>
                <a:defRPr/>
              </a:pPr>
              <a:t>‹#›</a:t>
            </a:fld>
            <a:endParaRPr lang="en-US" altLang="en-US"/>
          </a:p>
        </p:txBody>
      </p:sp>
    </p:spTree>
    <p:extLst>
      <p:ext uri="{BB962C8B-B14F-4D97-AF65-F5344CB8AC3E}">
        <p14:creationId xmlns:p14="http://schemas.microsoft.com/office/powerpoint/2010/main" val="106925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9F9CEE-0FA8-A042-BD54-133523272A0C}"/>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a:extLst>
              <a:ext uri="{FF2B5EF4-FFF2-40B4-BE49-F238E27FC236}">
                <a16:creationId xmlns:a16="http://schemas.microsoft.com/office/drawing/2014/main" id="{C2D958D3-09B9-6C4A-8611-C1D1BE3E2C77}"/>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a:extLst>
              <a:ext uri="{FF2B5EF4-FFF2-40B4-BE49-F238E27FC236}">
                <a16:creationId xmlns:a16="http://schemas.microsoft.com/office/drawing/2014/main" id="{55573ACC-B9F7-104A-8826-7F53FD76B86D}"/>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a:extLst>
              <a:ext uri="{FF2B5EF4-FFF2-40B4-BE49-F238E27FC236}">
                <a16:creationId xmlns:a16="http://schemas.microsoft.com/office/drawing/2014/main" id="{EDAA5D6A-EF98-3744-8F2B-6FC8B83C5620}"/>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6A8EB126-F628-524B-B2F5-10E1B918607C}"/>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a:extLst>
              <a:ext uri="{FF2B5EF4-FFF2-40B4-BE49-F238E27FC236}">
                <a16:creationId xmlns:a16="http://schemas.microsoft.com/office/drawing/2014/main" id="{BA68C376-E801-C049-849F-4C85DA1B69D6}"/>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a:extLst>
              <a:ext uri="{FF2B5EF4-FFF2-40B4-BE49-F238E27FC236}">
                <a16:creationId xmlns:a16="http://schemas.microsoft.com/office/drawing/2014/main" id="{DFB8D54B-F383-8642-B4C2-02CC8A9B36C0}"/>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954ED9FA-3DE2-3847-804F-025464347727}"/>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7B2BE840-38D2-5948-80D5-921636847DEF}"/>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14E4375B-0A2D-F745-B4B3-FC05695FE705}"/>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F6A3100F-841E-FE49-AB87-46976E6764F0}"/>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9DEDD756-ED6B-E843-B27B-39C3BCDE2CF1}"/>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a:extLst>
              <a:ext uri="{FF2B5EF4-FFF2-40B4-BE49-F238E27FC236}">
                <a16:creationId xmlns:a16="http://schemas.microsoft.com/office/drawing/2014/main" id="{8E5830F5-E109-2D40-A55A-7E54FD2B29BA}"/>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a:extLst>
              <a:ext uri="{FF2B5EF4-FFF2-40B4-BE49-F238E27FC236}">
                <a16:creationId xmlns:a16="http://schemas.microsoft.com/office/drawing/2014/main" id="{84EF085B-CC96-204E-BB03-0043678877FE}"/>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F2BBB56E-0BBF-1C4F-B79B-AD4487D395C9}"/>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1195199-9C3E-B447-A4F5-E27B52E97223}"/>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a:extLst>
              <a:ext uri="{FF2B5EF4-FFF2-40B4-BE49-F238E27FC236}">
                <a16:creationId xmlns:a16="http://schemas.microsoft.com/office/drawing/2014/main" id="{957B40A1-614C-2741-B79A-4083FAA770DC}"/>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a:extLst>
              <a:ext uri="{FF2B5EF4-FFF2-40B4-BE49-F238E27FC236}">
                <a16:creationId xmlns:a16="http://schemas.microsoft.com/office/drawing/2014/main" id="{535CA77B-1C97-7740-8B04-567C61BC3BC3}"/>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mtClean="0">
                <a:solidFill>
                  <a:srgbClr val="FFFFFF"/>
                </a:solidFill>
              </a:defRPr>
            </a:lvl1pPr>
          </a:lstStyle>
          <a:p>
            <a:pPr>
              <a:defRPr/>
            </a:pPr>
            <a:fld id="{BD446DF9-CC0C-5043-9371-D039AE00C1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6" r:id="rId1"/>
    <p:sldLayoutId id="2147483836" r:id="rId2"/>
    <p:sldLayoutId id="2147483837" r:id="rId3"/>
    <p:sldLayoutId id="2147483838" r:id="rId4"/>
    <p:sldLayoutId id="2147483847" r:id="rId5"/>
    <p:sldLayoutId id="2147483848" r:id="rId6"/>
    <p:sldLayoutId id="2147483839" r:id="rId7"/>
    <p:sldLayoutId id="2147483840" r:id="rId8"/>
    <p:sldLayoutId id="2147483841" r:id="rId9"/>
    <p:sldLayoutId id="2147483842" r:id="rId10"/>
    <p:sldLayoutId id="2147483843" r:id="rId11"/>
    <p:sldLayoutId id="2147483844" r:id="rId12"/>
    <p:sldLayoutId id="2147483845" r:id="rId13"/>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2"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2"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F23ED3D5-138C-BE48-9767-A1358412D2A2}"/>
              </a:ext>
            </a:extLst>
          </p:cNvPr>
          <p:cNvSpPr>
            <a:spLocks noGrp="1"/>
          </p:cNvSpPr>
          <p:nvPr>
            <p:ph type="ctrTitle"/>
          </p:nvPr>
        </p:nvSpPr>
        <p:spPr>
          <a:xfrm>
            <a:off x="457200" y="2401888"/>
            <a:ext cx="8458200" cy="1470025"/>
          </a:xfrm>
        </p:spPr>
        <p:txBody>
          <a:bodyPr/>
          <a:lstStyle/>
          <a:p>
            <a:pPr eaLnBrk="1" hangingPunct="1"/>
            <a:r>
              <a:rPr lang="en-US" altLang="en-US"/>
              <a:t>The Nature of History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8A0C17F5-FF28-F94E-AD74-47E9F8C67178}"/>
              </a:ext>
            </a:extLst>
          </p:cNvPr>
          <p:cNvSpPr>
            <a:spLocks noGrp="1"/>
          </p:cNvSpPr>
          <p:nvPr>
            <p:ph type="title"/>
          </p:nvPr>
        </p:nvSpPr>
        <p:spPr>
          <a:xfrm>
            <a:off x="457200" y="381000"/>
            <a:ext cx="8229600" cy="1143000"/>
          </a:xfrm>
        </p:spPr>
        <p:txBody>
          <a:bodyPr/>
          <a:lstStyle/>
          <a:p>
            <a:pPr eaLnBrk="1" hangingPunct="1"/>
            <a:r>
              <a:rPr lang="en-US" altLang="en-US"/>
              <a:t>Another Definition of Humanity?</a:t>
            </a:r>
          </a:p>
        </p:txBody>
      </p:sp>
      <p:sp>
        <p:nvSpPr>
          <p:cNvPr id="31746" name="Rectangle 3">
            <a:extLst>
              <a:ext uri="{FF2B5EF4-FFF2-40B4-BE49-F238E27FC236}">
                <a16:creationId xmlns:a16="http://schemas.microsoft.com/office/drawing/2014/main" id="{0A537817-2C57-6347-97DA-57F5525D709F}"/>
              </a:ext>
            </a:extLst>
          </p:cNvPr>
          <p:cNvSpPr>
            <a:spLocks noGrp="1"/>
          </p:cNvSpPr>
          <p:nvPr>
            <p:ph type="body" sz="half" idx="1"/>
          </p:nvPr>
        </p:nvSpPr>
        <p:spPr>
          <a:xfrm>
            <a:off x="457200" y="1905000"/>
            <a:ext cx="3810000" cy="4495800"/>
          </a:xfrm>
        </p:spPr>
        <p:txBody>
          <a:bodyPr/>
          <a:lstStyle/>
          <a:p>
            <a:pPr eaLnBrk="1" hangingPunct="1">
              <a:lnSpc>
                <a:spcPct val="120000"/>
              </a:lnSpc>
            </a:pPr>
            <a:r>
              <a:rPr lang="en-US" altLang="en-US" sz="3200"/>
              <a:t>Culture</a:t>
            </a:r>
          </a:p>
          <a:p>
            <a:pPr eaLnBrk="1" hangingPunct="1">
              <a:lnSpc>
                <a:spcPct val="120000"/>
              </a:lnSpc>
            </a:pPr>
            <a:endParaRPr lang="en-US" altLang="en-US" sz="3200"/>
          </a:p>
          <a:p>
            <a:pPr eaLnBrk="1" hangingPunct="1">
              <a:lnSpc>
                <a:spcPct val="120000"/>
              </a:lnSpc>
            </a:pPr>
            <a:r>
              <a:rPr lang="en-US" altLang="en-US" sz="3200"/>
              <a:t>Complexity and progress</a:t>
            </a:r>
          </a:p>
          <a:p>
            <a:pPr eaLnBrk="1" hangingPunct="1">
              <a:lnSpc>
                <a:spcPct val="120000"/>
              </a:lnSpc>
            </a:pPr>
            <a:endParaRPr lang="en-US" altLang="en-US" sz="3200"/>
          </a:p>
          <a:p>
            <a:pPr eaLnBrk="1" hangingPunct="1">
              <a:lnSpc>
                <a:spcPct val="120000"/>
              </a:lnSpc>
            </a:pPr>
            <a:r>
              <a:rPr lang="en-US" altLang="en-US" sz="3200"/>
              <a:t>Beyond nature?</a:t>
            </a:r>
          </a:p>
        </p:txBody>
      </p:sp>
      <p:sp>
        <p:nvSpPr>
          <p:cNvPr id="31747" name="Text Box 8">
            <a:extLst>
              <a:ext uri="{FF2B5EF4-FFF2-40B4-BE49-F238E27FC236}">
                <a16:creationId xmlns:a16="http://schemas.microsoft.com/office/drawing/2014/main" id="{57169055-6F4B-4143-8407-E95F6F840C8E}"/>
              </a:ext>
            </a:extLst>
          </p:cNvPr>
          <p:cNvSpPr txBox="1">
            <a:spLocks noChangeArrowheads="1"/>
          </p:cNvSpPr>
          <p:nvPr/>
        </p:nvSpPr>
        <p:spPr bwMode="auto">
          <a:xfrm>
            <a:off x="4800600" y="6477000"/>
            <a:ext cx="3216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30000"/>
              </a:spcBef>
            </a:pPr>
            <a:r>
              <a:rPr lang="en-US" altLang="en-US" sz="1200"/>
              <a:t>Fossilized Human Footprints in Africa</a:t>
            </a:r>
          </a:p>
        </p:txBody>
      </p:sp>
      <p:pic>
        <p:nvPicPr>
          <p:cNvPr id="31748" name="Picture 2" descr="http://shesc.asu.edu/files/tinyfootprints.jpg">
            <a:extLst>
              <a:ext uri="{FF2B5EF4-FFF2-40B4-BE49-F238E27FC236}">
                <a16:creationId xmlns:a16="http://schemas.microsoft.com/office/drawing/2014/main" id="{A57BE7DA-2BE9-5A45-88EC-7CA732DF0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06513"/>
            <a:ext cx="3505200"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5AE02FBF-72A6-514C-874A-600601F10EA2}"/>
              </a:ext>
            </a:extLst>
          </p:cNvPr>
          <p:cNvSpPr>
            <a:spLocks noGrp="1"/>
          </p:cNvSpPr>
          <p:nvPr>
            <p:ph type="title"/>
          </p:nvPr>
        </p:nvSpPr>
        <p:spPr>
          <a:xfrm>
            <a:off x="457200" y="381000"/>
            <a:ext cx="8229600" cy="1143000"/>
          </a:xfrm>
        </p:spPr>
        <p:txBody>
          <a:bodyPr/>
          <a:lstStyle/>
          <a:p>
            <a:pPr eaLnBrk="1" hangingPunct="1"/>
            <a:r>
              <a:rPr lang="en-US" altLang="en-US"/>
              <a:t>Five General Misunderstandings</a:t>
            </a:r>
          </a:p>
        </p:txBody>
      </p:sp>
      <p:sp>
        <p:nvSpPr>
          <p:cNvPr id="33794" name="Rectangle 3">
            <a:extLst>
              <a:ext uri="{FF2B5EF4-FFF2-40B4-BE49-F238E27FC236}">
                <a16:creationId xmlns:a16="http://schemas.microsoft.com/office/drawing/2014/main" id="{7F95BFC2-DB26-B544-875F-9D621C4FC5EE}"/>
              </a:ext>
            </a:extLst>
          </p:cNvPr>
          <p:cNvSpPr>
            <a:spLocks noGrp="1"/>
          </p:cNvSpPr>
          <p:nvPr>
            <p:ph type="body" sz="half" idx="1"/>
          </p:nvPr>
        </p:nvSpPr>
        <p:spPr>
          <a:xfrm>
            <a:off x="152400" y="1752600"/>
            <a:ext cx="4800600" cy="4495800"/>
          </a:xfrm>
        </p:spPr>
        <p:txBody>
          <a:bodyPr/>
          <a:lstStyle/>
          <a:p>
            <a:pPr eaLnBrk="1" hangingPunct="1">
              <a:lnSpc>
                <a:spcPct val="150000"/>
              </a:lnSpc>
            </a:pPr>
            <a:r>
              <a:rPr lang="en-US" altLang="en-US" sz="3200"/>
              <a:t>Natural Selection</a:t>
            </a:r>
          </a:p>
          <a:p>
            <a:pPr eaLnBrk="1" hangingPunct="1"/>
            <a:endParaRPr lang="en-US" altLang="en-US" sz="3200"/>
          </a:p>
          <a:p>
            <a:pPr eaLnBrk="1" hangingPunct="1">
              <a:lnSpc>
                <a:spcPct val="20000"/>
              </a:lnSpc>
            </a:pPr>
            <a:r>
              <a:rPr lang="en-US" altLang="en-US" sz="3200"/>
              <a:t>Social Behavior</a:t>
            </a:r>
          </a:p>
          <a:p>
            <a:pPr eaLnBrk="1" hangingPunct="1"/>
            <a:endParaRPr lang="en-US" altLang="en-US" sz="3200"/>
          </a:p>
          <a:p>
            <a:pPr eaLnBrk="1" hangingPunct="1">
              <a:lnSpc>
                <a:spcPct val="50000"/>
              </a:lnSpc>
            </a:pPr>
            <a:r>
              <a:rPr lang="en-US" altLang="en-US" sz="3200"/>
              <a:t>Kinship Behavior</a:t>
            </a:r>
          </a:p>
          <a:p>
            <a:pPr eaLnBrk="1" hangingPunct="1"/>
            <a:endParaRPr lang="en-US" altLang="en-US" sz="3200"/>
          </a:p>
          <a:p>
            <a:pPr eaLnBrk="1" hangingPunct="1">
              <a:lnSpc>
                <a:spcPct val="50000"/>
              </a:lnSpc>
            </a:pPr>
            <a:r>
              <a:rPr lang="en-US" altLang="en-US" sz="3200"/>
              <a:t>Culture and Tradition</a:t>
            </a:r>
          </a:p>
          <a:p>
            <a:pPr eaLnBrk="1" hangingPunct="1">
              <a:lnSpc>
                <a:spcPct val="60000"/>
              </a:lnSpc>
            </a:pPr>
            <a:endParaRPr lang="en-US" altLang="en-US" sz="3200"/>
          </a:p>
          <a:p>
            <a:pPr eaLnBrk="1" hangingPunct="1">
              <a:lnSpc>
                <a:spcPct val="80000"/>
              </a:lnSpc>
            </a:pPr>
            <a:r>
              <a:rPr lang="en-US" altLang="en-US" sz="3200"/>
              <a:t>What distinguishes Humans from other Animals</a:t>
            </a:r>
          </a:p>
        </p:txBody>
      </p:sp>
      <p:pic>
        <p:nvPicPr>
          <p:cNvPr id="33795" name="Picture 5" descr="http://www.thevelvetstore.com/Merchant2/graphics/00000001/dogs%20playing%20poker22.jpg">
            <a:extLst>
              <a:ext uri="{FF2B5EF4-FFF2-40B4-BE49-F238E27FC236}">
                <a16:creationId xmlns:a16="http://schemas.microsoft.com/office/drawing/2014/main" id="{5B1E4C14-D81E-9B4F-9C9F-330BD4058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600"/>
            <a:ext cx="42862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B6E88340-63E4-674B-9AA0-CFA8012F1D3C}"/>
              </a:ext>
            </a:extLst>
          </p:cNvPr>
          <p:cNvSpPr>
            <a:spLocks noGrp="1"/>
          </p:cNvSpPr>
          <p:nvPr>
            <p:ph type="title"/>
          </p:nvPr>
        </p:nvSpPr>
        <p:spPr>
          <a:xfrm>
            <a:off x="457200" y="457200"/>
            <a:ext cx="7772400" cy="1143000"/>
          </a:xfrm>
        </p:spPr>
        <p:txBody>
          <a:bodyPr/>
          <a:lstStyle/>
          <a:p>
            <a:pPr eaLnBrk="1" hangingPunct="1"/>
            <a:r>
              <a:rPr lang="en-US" altLang="en-US"/>
              <a:t>Natural Selection</a:t>
            </a:r>
          </a:p>
        </p:txBody>
      </p:sp>
      <p:sp>
        <p:nvSpPr>
          <p:cNvPr id="35842" name="Rectangle 3">
            <a:extLst>
              <a:ext uri="{FF2B5EF4-FFF2-40B4-BE49-F238E27FC236}">
                <a16:creationId xmlns:a16="http://schemas.microsoft.com/office/drawing/2014/main" id="{7B704602-795E-A54E-9FAF-6DB2E7FC9DF4}"/>
              </a:ext>
            </a:extLst>
          </p:cNvPr>
          <p:cNvSpPr>
            <a:spLocks noGrp="1"/>
          </p:cNvSpPr>
          <p:nvPr>
            <p:ph type="body" sz="half" idx="1"/>
          </p:nvPr>
        </p:nvSpPr>
        <p:spPr>
          <a:xfrm>
            <a:off x="381000" y="2133600"/>
            <a:ext cx="4114800" cy="4419600"/>
          </a:xfrm>
        </p:spPr>
        <p:txBody>
          <a:bodyPr/>
          <a:lstStyle/>
          <a:p>
            <a:pPr eaLnBrk="1" hangingPunct="1"/>
            <a:r>
              <a:rPr lang="en-US" altLang="en-US" sz="3200"/>
              <a:t>Darwin and Wallace</a:t>
            </a:r>
          </a:p>
          <a:p>
            <a:pPr eaLnBrk="1" hangingPunct="1"/>
            <a:endParaRPr lang="en-US" altLang="en-US" sz="3200"/>
          </a:p>
          <a:p>
            <a:pPr eaLnBrk="1" hangingPunct="1"/>
            <a:r>
              <a:rPr lang="en-US" altLang="en-US" sz="3200"/>
              <a:t>Discovery of logic</a:t>
            </a:r>
          </a:p>
          <a:p>
            <a:pPr eaLnBrk="1" hangingPunct="1"/>
            <a:endParaRPr lang="en-US" altLang="en-US" sz="3200"/>
          </a:p>
          <a:p>
            <a:pPr eaLnBrk="1" hangingPunct="1"/>
            <a:r>
              <a:rPr lang="en-US" altLang="en-US" sz="3200"/>
              <a:t>Hypothesis of natural selection</a:t>
            </a:r>
          </a:p>
        </p:txBody>
      </p:sp>
      <p:pic>
        <p:nvPicPr>
          <p:cNvPr id="35843" name="Picture 3" descr="darwin">
            <a:extLst>
              <a:ext uri="{FF2B5EF4-FFF2-40B4-BE49-F238E27FC236}">
                <a16:creationId xmlns:a16="http://schemas.microsoft.com/office/drawing/2014/main" id="{093B75F4-6D7D-814D-A47C-AB4156CE2C0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2209800"/>
            <a:ext cx="2162175" cy="3248025"/>
          </a:xfrm>
          <a:noFill/>
        </p:spPr>
      </p:pic>
      <p:pic>
        <p:nvPicPr>
          <p:cNvPr id="35844" name="Picture 6" descr="Wallace">
            <a:extLst>
              <a:ext uri="{FF2B5EF4-FFF2-40B4-BE49-F238E27FC236}">
                <a16:creationId xmlns:a16="http://schemas.microsoft.com/office/drawing/2014/main" id="{F10CC682-E604-2A4D-8A60-52DF347B4FB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05600" y="2209800"/>
            <a:ext cx="2263775" cy="2895600"/>
          </a:xfrm>
          <a:noFill/>
        </p:spPr>
      </p:pic>
      <p:sp>
        <p:nvSpPr>
          <p:cNvPr id="35845" name="Text Box 8">
            <a:extLst>
              <a:ext uri="{FF2B5EF4-FFF2-40B4-BE49-F238E27FC236}">
                <a16:creationId xmlns:a16="http://schemas.microsoft.com/office/drawing/2014/main" id="{B0F23A4C-0137-4F47-8FB2-D434F2FB7FAD}"/>
              </a:ext>
            </a:extLst>
          </p:cNvPr>
          <p:cNvSpPr txBox="1">
            <a:spLocks noChangeArrowheads="1"/>
          </p:cNvSpPr>
          <p:nvPr/>
        </p:nvSpPr>
        <p:spPr bwMode="auto">
          <a:xfrm>
            <a:off x="4419600" y="541020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30000"/>
              </a:spcBef>
            </a:pPr>
            <a:r>
              <a:rPr lang="en-US" altLang="en-US" sz="1200"/>
              <a:t>Charles Darwin</a:t>
            </a:r>
          </a:p>
        </p:txBody>
      </p:sp>
      <p:sp>
        <p:nvSpPr>
          <p:cNvPr id="35846" name="Text Box 9">
            <a:extLst>
              <a:ext uri="{FF2B5EF4-FFF2-40B4-BE49-F238E27FC236}">
                <a16:creationId xmlns:a16="http://schemas.microsoft.com/office/drawing/2014/main" id="{43734938-CDFB-7E4E-8160-C63830151EF7}"/>
              </a:ext>
            </a:extLst>
          </p:cNvPr>
          <p:cNvSpPr txBox="1">
            <a:spLocks noChangeArrowheads="1"/>
          </p:cNvSpPr>
          <p:nvPr/>
        </p:nvSpPr>
        <p:spPr bwMode="auto">
          <a:xfrm>
            <a:off x="6705600" y="51054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30000"/>
              </a:spcBef>
            </a:pPr>
            <a:r>
              <a:rPr lang="en-US" altLang="en-US" sz="1200"/>
              <a:t>Alfred Wallace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63679334-EA75-7041-BCDE-01EBBF759100}"/>
              </a:ext>
            </a:extLst>
          </p:cNvPr>
          <p:cNvSpPr>
            <a:spLocks noGrp="1"/>
          </p:cNvSpPr>
          <p:nvPr>
            <p:ph type="title"/>
          </p:nvPr>
        </p:nvSpPr>
        <p:spPr/>
        <p:txBody>
          <a:bodyPr/>
          <a:lstStyle/>
          <a:p>
            <a:pPr eaLnBrk="1" hangingPunct="1"/>
            <a:r>
              <a:rPr lang="en-US" altLang="en-US"/>
              <a:t>Science and Religion</a:t>
            </a:r>
          </a:p>
        </p:txBody>
      </p:sp>
      <p:sp>
        <p:nvSpPr>
          <p:cNvPr id="37890" name="Rectangle 3">
            <a:extLst>
              <a:ext uri="{FF2B5EF4-FFF2-40B4-BE49-F238E27FC236}">
                <a16:creationId xmlns:a16="http://schemas.microsoft.com/office/drawing/2014/main" id="{D9132DBA-7CE7-CF42-BE91-5E2D5D6658DF}"/>
              </a:ext>
            </a:extLst>
          </p:cNvPr>
          <p:cNvSpPr>
            <a:spLocks noGrp="1"/>
          </p:cNvSpPr>
          <p:nvPr>
            <p:ph type="body" sz="half" idx="1"/>
          </p:nvPr>
        </p:nvSpPr>
        <p:spPr>
          <a:xfrm>
            <a:off x="457200" y="1828800"/>
            <a:ext cx="4033838" cy="4572000"/>
          </a:xfrm>
        </p:spPr>
        <p:txBody>
          <a:bodyPr/>
          <a:lstStyle/>
          <a:p>
            <a:pPr eaLnBrk="1" hangingPunct="1"/>
            <a:r>
              <a:rPr lang="en-US" altLang="en-US" sz="3200"/>
              <a:t>Not Exclusive</a:t>
            </a:r>
          </a:p>
          <a:p>
            <a:pPr eaLnBrk="1" hangingPunct="1"/>
            <a:endParaRPr lang="en-US" altLang="en-US" sz="3200"/>
          </a:p>
          <a:p>
            <a:pPr eaLnBrk="1" hangingPunct="1"/>
            <a:r>
              <a:rPr lang="en-US" altLang="en-US" sz="3200"/>
              <a:t>Science</a:t>
            </a:r>
          </a:p>
          <a:p>
            <a:pPr lvl="1" eaLnBrk="1" hangingPunct="1"/>
            <a:r>
              <a:rPr lang="en-US" altLang="en-US" sz="2800"/>
              <a:t>Nature</a:t>
            </a:r>
          </a:p>
          <a:p>
            <a:pPr lvl="1" eaLnBrk="1" hangingPunct="1"/>
            <a:endParaRPr lang="en-US" altLang="en-US" sz="3200"/>
          </a:p>
          <a:p>
            <a:pPr eaLnBrk="1" hangingPunct="1"/>
            <a:r>
              <a:rPr lang="en-US" altLang="en-US" sz="3200"/>
              <a:t>Religion</a:t>
            </a:r>
          </a:p>
          <a:p>
            <a:pPr lvl="1" eaLnBrk="1" hangingPunct="1"/>
            <a:r>
              <a:rPr lang="en-US" altLang="en-US" sz="2800"/>
              <a:t>Supernatural</a:t>
            </a:r>
          </a:p>
        </p:txBody>
      </p:sp>
      <p:pic>
        <p:nvPicPr>
          <p:cNvPr id="37891" name="Picture 5" descr="einstein-lg">
            <a:extLst>
              <a:ext uri="{FF2B5EF4-FFF2-40B4-BE49-F238E27FC236}">
                <a16:creationId xmlns:a16="http://schemas.microsoft.com/office/drawing/2014/main" id="{15EA0791-8BAC-C449-953F-9B0E741FCDD6}"/>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038600" y="1371600"/>
            <a:ext cx="2503488" cy="3352800"/>
          </a:xfrm>
          <a:noFill/>
        </p:spPr>
      </p:pic>
      <p:pic>
        <p:nvPicPr>
          <p:cNvPr id="37892" name="Picture 8" descr="pope">
            <a:extLst>
              <a:ext uri="{FF2B5EF4-FFF2-40B4-BE49-F238E27FC236}">
                <a16:creationId xmlns:a16="http://schemas.microsoft.com/office/drawing/2014/main" id="{8EAD51F9-DFEC-2645-A8BB-35B8F0B0287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2895600"/>
            <a:ext cx="2598738" cy="3657600"/>
          </a:xfrm>
          <a:noFill/>
        </p:spPr>
      </p:pic>
      <p:sp>
        <p:nvSpPr>
          <p:cNvPr id="37893" name="TextBox 7">
            <a:extLst>
              <a:ext uri="{FF2B5EF4-FFF2-40B4-BE49-F238E27FC236}">
                <a16:creationId xmlns:a16="http://schemas.microsoft.com/office/drawing/2014/main" id="{94523DAB-C5CD-3441-8ACE-29F9DE49EDD2}"/>
              </a:ext>
            </a:extLst>
          </p:cNvPr>
          <p:cNvSpPr txBox="1">
            <a:spLocks noChangeArrowheads="1"/>
          </p:cNvSpPr>
          <p:nvPr/>
        </p:nvSpPr>
        <p:spPr bwMode="auto">
          <a:xfrm>
            <a:off x="4038600" y="4724400"/>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t>Albert Einstein</a:t>
            </a:r>
          </a:p>
        </p:txBody>
      </p:sp>
      <p:sp>
        <p:nvSpPr>
          <p:cNvPr id="37894" name="TextBox 8">
            <a:extLst>
              <a:ext uri="{FF2B5EF4-FFF2-40B4-BE49-F238E27FC236}">
                <a16:creationId xmlns:a16="http://schemas.microsoft.com/office/drawing/2014/main" id="{3E138FD7-C0B7-2D40-BC81-A02815BA0D44}"/>
              </a:ext>
            </a:extLst>
          </p:cNvPr>
          <p:cNvSpPr txBox="1">
            <a:spLocks noChangeArrowheads="1"/>
          </p:cNvSpPr>
          <p:nvPr/>
        </p:nvSpPr>
        <p:spPr bwMode="auto">
          <a:xfrm>
            <a:off x="6096000" y="6581775"/>
            <a:ext cx="137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t>Pope John Paul II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62822EE-2984-054B-90C2-C2315D778A1A}"/>
              </a:ext>
            </a:extLst>
          </p:cNvPr>
          <p:cNvSpPr>
            <a:spLocks noGrp="1"/>
          </p:cNvSpPr>
          <p:nvPr>
            <p:ph type="title"/>
          </p:nvPr>
        </p:nvSpPr>
        <p:spPr>
          <a:xfrm>
            <a:off x="304800" y="381000"/>
            <a:ext cx="7772400" cy="1143000"/>
          </a:xfrm>
        </p:spPr>
        <p:txBody>
          <a:bodyPr/>
          <a:lstStyle/>
          <a:p>
            <a:pPr eaLnBrk="1" hangingPunct="1"/>
            <a:r>
              <a:rPr lang="en-US" altLang="en-US"/>
              <a:t>Social Behavior</a:t>
            </a:r>
          </a:p>
        </p:txBody>
      </p:sp>
      <p:sp>
        <p:nvSpPr>
          <p:cNvPr id="38915" name="Rectangle 3">
            <a:extLst>
              <a:ext uri="{FF2B5EF4-FFF2-40B4-BE49-F238E27FC236}">
                <a16:creationId xmlns:a16="http://schemas.microsoft.com/office/drawing/2014/main" id="{2BA52266-B4D7-1242-9A10-C428E12545FA}"/>
              </a:ext>
            </a:extLst>
          </p:cNvPr>
          <p:cNvSpPr>
            <a:spLocks noGrp="1"/>
          </p:cNvSpPr>
          <p:nvPr>
            <p:ph type="body" sz="half" idx="1"/>
          </p:nvPr>
        </p:nvSpPr>
        <p:spPr>
          <a:xfrm>
            <a:off x="533400" y="1981200"/>
            <a:ext cx="3962400" cy="4495800"/>
          </a:xfrm>
        </p:spPr>
        <p:txBody>
          <a:bodyPr/>
          <a:lstStyle/>
          <a:p>
            <a:pPr eaLnBrk="1" hangingPunct="1"/>
            <a:r>
              <a:rPr lang="en-US" altLang="en-US" sz="3200"/>
              <a:t>Implies sacrifice</a:t>
            </a:r>
          </a:p>
          <a:p>
            <a:pPr eaLnBrk="1" hangingPunct="1"/>
            <a:endParaRPr lang="en-US" altLang="en-US" sz="3200"/>
          </a:p>
          <a:p>
            <a:pPr eaLnBrk="1" hangingPunct="1"/>
            <a:r>
              <a:rPr lang="en-US" altLang="en-US" sz="3200"/>
              <a:t>Doesn’t imply Groups or Interaction</a:t>
            </a:r>
          </a:p>
          <a:p>
            <a:pPr eaLnBrk="1" hangingPunct="1"/>
            <a:endParaRPr lang="en-US" altLang="en-US" sz="3200"/>
          </a:p>
          <a:p>
            <a:pPr eaLnBrk="1" hangingPunct="1"/>
            <a:r>
              <a:rPr lang="en-US" altLang="en-US" sz="3200"/>
              <a:t>Requires Helping at One’s Expense</a:t>
            </a:r>
          </a:p>
        </p:txBody>
      </p:sp>
      <p:pic>
        <p:nvPicPr>
          <p:cNvPr id="38916" name="Picture 8" descr="You Talk of Sacrifice - He Knew the Meaning of Sacrifice">
            <a:extLst>
              <a:ext uri="{FF2B5EF4-FFF2-40B4-BE49-F238E27FC236}">
                <a16:creationId xmlns:a16="http://schemas.microsoft.com/office/drawing/2014/main" id="{FD003932-DC32-B54E-AEC7-D5A97B319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524000"/>
            <a:ext cx="38433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8">
            <a:extLst>
              <a:ext uri="{FF2B5EF4-FFF2-40B4-BE49-F238E27FC236}">
                <a16:creationId xmlns:a16="http://schemas.microsoft.com/office/drawing/2014/main" id="{C1673979-C4CA-0641-999A-04433C3CBAAE}"/>
              </a:ext>
            </a:extLst>
          </p:cNvPr>
          <p:cNvSpPr txBox="1">
            <a:spLocks noChangeArrowheads="1"/>
          </p:cNvSpPr>
          <p:nvPr/>
        </p:nvSpPr>
        <p:spPr bwMode="auto">
          <a:xfrm>
            <a:off x="4724400" y="64770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t>Poster from World War II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67A71DE-490A-C644-84DC-CB6F31D92E9C}"/>
              </a:ext>
            </a:extLst>
          </p:cNvPr>
          <p:cNvSpPr>
            <a:spLocks noGrp="1" noChangeArrowheads="1"/>
          </p:cNvSpPr>
          <p:nvPr>
            <p:ph type="title"/>
          </p:nvPr>
        </p:nvSpPr>
        <p:spPr>
          <a:xfrm>
            <a:off x="304800" y="685800"/>
            <a:ext cx="7772400" cy="685800"/>
          </a:xfrm>
        </p:spPr>
        <p:txBody>
          <a:bodyPr>
            <a:normAutofit fontScale="90000"/>
          </a:bodyPr>
          <a:lstStyle/>
          <a:p>
            <a:pPr eaLnBrk="1" fontAlgn="auto" hangingPunct="1">
              <a:spcAft>
                <a:spcPts val="0"/>
              </a:spcAft>
              <a:defRPr/>
            </a:pPr>
            <a:r>
              <a:rPr lang="en-US" dirty="0"/>
              <a:t>Kinship</a:t>
            </a:r>
          </a:p>
        </p:txBody>
      </p:sp>
      <p:sp>
        <p:nvSpPr>
          <p:cNvPr id="40962" name="Rectangle 3">
            <a:extLst>
              <a:ext uri="{FF2B5EF4-FFF2-40B4-BE49-F238E27FC236}">
                <a16:creationId xmlns:a16="http://schemas.microsoft.com/office/drawing/2014/main" id="{1FA14337-23A6-E04C-9932-D50C6134EDCA}"/>
              </a:ext>
            </a:extLst>
          </p:cNvPr>
          <p:cNvSpPr>
            <a:spLocks noGrp="1"/>
          </p:cNvSpPr>
          <p:nvPr>
            <p:ph type="body" sz="half" idx="1"/>
          </p:nvPr>
        </p:nvSpPr>
        <p:spPr>
          <a:xfrm>
            <a:off x="304800" y="1981200"/>
            <a:ext cx="3124200" cy="4572000"/>
          </a:xfrm>
        </p:spPr>
        <p:txBody>
          <a:bodyPr/>
          <a:lstStyle/>
          <a:p>
            <a:pPr eaLnBrk="1" hangingPunct="1"/>
            <a:r>
              <a:rPr lang="en-US" altLang="en-US" sz="3200"/>
              <a:t>Basic social behavior</a:t>
            </a:r>
          </a:p>
          <a:p>
            <a:pPr eaLnBrk="1" hangingPunct="1"/>
            <a:endParaRPr lang="en-US" altLang="en-US" sz="3200"/>
          </a:p>
          <a:p>
            <a:pPr eaLnBrk="1" hangingPunct="1"/>
            <a:r>
              <a:rPr lang="en-US" altLang="en-US" sz="3200"/>
              <a:t>Types of kinsmen</a:t>
            </a:r>
          </a:p>
          <a:p>
            <a:pPr eaLnBrk="1" hangingPunct="1"/>
            <a:endParaRPr lang="en-US" altLang="en-US" sz="3200"/>
          </a:p>
          <a:p>
            <a:pPr eaLnBrk="1" hangingPunct="1"/>
            <a:r>
              <a:rPr lang="en-US" altLang="en-US" sz="3200"/>
              <a:t>Kin terms and descent names</a:t>
            </a:r>
          </a:p>
        </p:txBody>
      </p:sp>
      <p:pic>
        <p:nvPicPr>
          <p:cNvPr id="40963" name="Picture 11" descr="omaha">
            <a:extLst>
              <a:ext uri="{FF2B5EF4-FFF2-40B4-BE49-F238E27FC236}">
                <a16:creationId xmlns:a16="http://schemas.microsoft.com/office/drawing/2014/main" id="{FEC99C66-624A-3448-973D-941FD0F502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2800" y="2133600"/>
            <a:ext cx="5562600" cy="3200400"/>
          </a:xfrm>
          <a:noFill/>
        </p:spPr>
      </p:pic>
      <p:sp>
        <p:nvSpPr>
          <p:cNvPr id="40964" name="TextBox 6">
            <a:extLst>
              <a:ext uri="{FF2B5EF4-FFF2-40B4-BE49-F238E27FC236}">
                <a16:creationId xmlns:a16="http://schemas.microsoft.com/office/drawing/2014/main" id="{5B77C1BC-4442-6D43-B33B-B71801F47265}"/>
              </a:ext>
            </a:extLst>
          </p:cNvPr>
          <p:cNvSpPr txBox="1">
            <a:spLocks noChangeArrowheads="1"/>
          </p:cNvSpPr>
          <p:nvPr/>
        </p:nvSpPr>
        <p:spPr bwMode="auto">
          <a:xfrm>
            <a:off x="3352800" y="5334000"/>
            <a:ext cx="219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t>Omaha Indian kinship system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97075D46-08DB-A044-A261-9DF54F5E75C3}"/>
              </a:ext>
            </a:extLst>
          </p:cNvPr>
          <p:cNvSpPr>
            <a:spLocks noGrp="1"/>
          </p:cNvSpPr>
          <p:nvPr>
            <p:ph type="title"/>
          </p:nvPr>
        </p:nvSpPr>
        <p:spPr>
          <a:xfrm>
            <a:off x="457200" y="381000"/>
            <a:ext cx="8229600" cy="1143000"/>
          </a:xfrm>
        </p:spPr>
        <p:txBody>
          <a:bodyPr/>
          <a:lstStyle/>
          <a:p>
            <a:pPr eaLnBrk="1" hangingPunct="1"/>
            <a:r>
              <a:rPr lang="en-US" altLang="en-US"/>
              <a:t>Culture</a:t>
            </a:r>
          </a:p>
        </p:txBody>
      </p:sp>
      <p:sp>
        <p:nvSpPr>
          <p:cNvPr id="43010" name="Rectangle 3">
            <a:extLst>
              <a:ext uri="{FF2B5EF4-FFF2-40B4-BE49-F238E27FC236}">
                <a16:creationId xmlns:a16="http://schemas.microsoft.com/office/drawing/2014/main" id="{C23A8907-5D4A-F946-B588-92A8CA87D446}"/>
              </a:ext>
            </a:extLst>
          </p:cNvPr>
          <p:cNvSpPr>
            <a:spLocks noGrp="1"/>
          </p:cNvSpPr>
          <p:nvPr>
            <p:ph type="body" sz="half" idx="1"/>
          </p:nvPr>
        </p:nvSpPr>
        <p:spPr>
          <a:xfrm>
            <a:off x="304800" y="2057400"/>
            <a:ext cx="4038600" cy="4191000"/>
          </a:xfrm>
        </p:spPr>
        <p:txBody>
          <a:bodyPr/>
          <a:lstStyle/>
          <a:p>
            <a:pPr eaLnBrk="1" hangingPunct="1"/>
            <a:r>
              <a:rPr lang="en-US" altLang="en-US" sz="3200"/>
              <a:t>What is culture?</a:t>
            </a:r>
          </a:p>
          <a:p>
            <a:pPr eaLnBrk="1" hangingPunct="1"/>
            <a:endParaRPr lang="en-US" altLang="en-US" sz="3200"/>
          </a:p>
          <a:p>
            <a:pPr eaLnBrk="1" hangingPunct="1"/>
            <a:r>
              <a:rPr lang="en-US" altLang="en-US" sz="3200"/>
              <a:t>Shared experience and knowledge?</a:t>
            </a:r>
          </a:p>
          <a:p>
            <a:pPr eaLnBrk="1" hangingPunct="1"/>
            <a:endParaRPr lang="en-US" altLang="en-US" sz="3200"/>
          </a:p>
          <a:p>
            <a:pPr eaLnBrk="1" hangingPunct="1"/>
            <a:r>
              <a:rPr lang="en-US" altLang="en-US" sz="3200"/>
              <a:t>Learned and copied behavior</a:t>
            </a:r>
          </a:p>
          <a:p>
            <a:pPr eaLnBrk="1" hangingPunct="1"/>
            <a:endParaRPr lang="en-US" altLang="en-US"/>
          </a:p>
        </p:txBody>
      </p:sp>
      <p:pic>
        <p:nvPicPr>
          <p:cNvPr id="43011" name="Picture 5" descr="dewdew">
            <a:extLst>
              <a:ext uri="{FF2B5EF4-FFF2-40B4-BE49-F238E27FC236}">
                <a16:creationId xmlns:a16="http://schemas.microsoft.com/office/drawing/2014/main" id="{9AA39573-3424-9A4B-827B-F8B2478B6D8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59300" y="1447800"/>
            <a:ext cx="3983038" cy="51054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DAA02C77-C1FE-644B-94F9-0FFC90418F2A}"/>
              </a:ext>
            </a:extLst>
          </p:cNvPr>
          <p:cNvSpPr>
            <a:spLocks noGrp="1"/>
          </p:cNvSpPr>
          <p:nvPr>
            <p:ph type="title"/>
          </p:nvPr>
        </p:nvSpPr>
        <p:spPr>
          <a:xfrm>
            <a:off x="457200" y="381000"/>
            <a:ext cx="8229600" cy="1143000"/>
          </a:xfrm>
        </p:spPr>
        <p:txBody>
          <a:bodyPr/>
          <a:lstStyle/>
          <a:p>
            <a:pPr eaLnBrk="1" hangingPunct="1"/>
            <a:r>
              <a:rPr lang="en-US" altLang="en-US"/>
              <a:t>Tradition</a:t>
            </a:r>
          </a:p>
        </p:txBody>
      </p:sp>
      <p:sp>
        <p:nvSpPr>
          <p:cNvPr id="45058" name="Rectangle 3">
            <a:extLst>
              <a:ext uri="{FF2B5EF4-FFF2-40B4-BE49-F238E27FC236}">
                <a16:creationId xmlns:a16="http://schemas.microsoft.com/office/drawing/2014/main" id="{B8B2B6E7-6A20-7648-82C1-B2F450E44905}"/>
              </a:ext>
            </a:extLst>
          </p:cNvPr>
          <p:cNvSpPr>
            <a:spLocks noGrp="1"/>
          </p:cNvSpPr>
          <p:nvPr>
            <p:ph type="body" sz="half" idx="1"/>
          </p:nvPr>
        </p:nvSpPr>
        <p:spPr>
          <a:xfrm>
            <a:off x="228600" y="1905000"/>
            <a:ext cx="3657600" cy="4800600"/>
          </a:xfrm>
        </p:spPr>
        <p:txBody>
          <a:bodyPr/>
          <a:lstStyle/>
          <a:p>
            <a:pPr eaLnBrk="1" hangingPunct="1"/>
            <a:r>
              <a:rPr lang="en-US" altLang="en-US" sz="3200"/>
              <a:t>What is Tradition?</a:t>
            </a:r>
          </a:p>
          <a:p>
            <a:pPr eaLnBrk="1" hangingPunct="1"/>
            <a:endParaRPr lang="en-US" altLang="en-US" sz="3200"/>
          </a:p>
          <a:p>
            <a:pPr eaLnBrk="1" hangingPunct="1"/>
            <a:r>
              <a:rPr lang="en-US" altLang="en-US" sz="3200"/>
              <a:t>Culture Acquired from Ancestors</a:t>
            </a:r>
          </a:p>
          <a:p>
            <a:pPr eaLnBrk="1" hangingPunct="1"/>
            <a:endParaRPr lang="en-US" altLang="en-US" sz="3200"/>
          </a:p>
          <a:p>
            <a:pPr eaLnBrk="1" hangingPunct="1"/>
            <a:r>
              <a:rPr lang="en-US" altLang="en-US" sz="3200"/>
              <a:t>Tradition and natural selection</a:t>
            </a:r>
          </a:p>
        </p:txBody>
      </p:sp>
      <p:pic>
        <p:nvPicPr>
          <p:cNvPr id="45059" name="Picture 7" descr="http://bbctimothyallen.files.wordpress.com/2010/10/human-planet_timothy-allen_002.jpg?w=510&amp;h=340">
            <a:extLst>
              <a:ext uri="{FF2B5EF4-FFF2-40B4-BE49-F238E27FC236}">
                <a16:creationId xmlns:a16="http://schemas.microsoft.com/office/drawing/2014/main" id="{EBA4BDE9-1595-BE49-BBA4-0CFE073C4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857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8">
            <a:extLst>
              <a:ext uri="{FF2B5EF4-FFF2-40B4-BE49-F238E27FC236}">
                <a16:creationId xmlns:a16="http://schemas.microsoft.com/office/drawing/2014/main" id="{A552E27B-9D85-D849-9A9E-C4C02C542A86}"/>
              </a:ext>
            </a:extLst>
          </p:cNvPr>
          <p:cNvSpPr txBox="1">
            <a:spLocks noChangeArrowheads="1"/>
          </p:cNvSpPr>
          <p:nvPr/>
        </p:nvSpPr>
        <p:spPr bwMode="auto">
          <a:xfrm>
            <a:off x="3962400" y="5257800"/>
            <a:ext cx="2208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t>Huli tribesmen in New Guinea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dewdew">
            <a:extLst>
              <a:ext uri="{FF2B5EF4-FFF2-40B4-BE49-F238E27FC236}">
                <a16:creationId xmlns:a16="http://schemas.microsoft.com/office/drawing/2014/main" id="{E88CE3B0-2DB1-3F47-9678-D423C2FD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7950"/>
            <a:ext cx="5181600"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010E91DB-E72A-1F4C-83F9-99ED1C68FD35}"/>
              </a:ext>
            </a:extLst>
          </p:cNvPr>
          <p:cNvSpPr>
            <a:spLocks noGrp="1"/>
          </p:cNvSpPr>
          <p:nvPr>
            <p:ph type="title"/>
          </p:nvPr>
        </p:nvSpPr>
        <p:spPr>
          <a:xfrm>
            <a:off x="457200" y="457200"/>
            <a:ext cx="8229600" cy="1371600"/>
          </a:xfrm>
        </p:spPr>
        <p:txBody>
          <a:bodyPr/>
          <a:lstStyle/>
          <a:p>
            <a:pPr eaLnBrk="1" hangingPunct="1"/>
            <a:r>
              <a:rPr lang="en-US" altLang="en-US"/>
              <a:t>What Distinguishes Humans from other Animals?</a:t>
            </a:r>
          </a:p>
        </p:txBody>
      </p:sp>
      <p:sp>
        <p:nvSpPr>
          <p:cNvPr id="48130" name="Rectangle 3">
            <a:extLst>
              <a:ext uri="{FF2B5EF4-FFF2-40B4-BE49-F238E27FC236}">
                <a16:creationId xmlns:a16="http://schemas.microsoft.com/office/drawing/2014/main" id="{CB0A64BE-AD8B-324A-8611-568F6DAED4AD}"/>
              </a:ext>
            </a:extLst>
          </p:cNvPr>
          <p:cNvSpPr>
            <a:spLocks noGrp="1"/>
          </p:cNvSpPr>
          <p:nvPr>
            <p:ph type="body" sz="half" idx="1"/>
          </p:nvPr>
        </p:nvSpPr>
        <p:spPr>
          <a:xfrm>
            <a:off x="533400" y="2057400"/>
            <a:ext cx="3657600" cy="4191000"/>
          </a:xfrm>
        </p:spPr>
        <p:txBody>
          <a:bodyPr/>
          <a:lstStyle/>
          <a:p>
            <a:pPr eaLnBrk="1" hangingPunct="1"/>
            <a:r>
              <a:rPr lang="en-US" altLang="en-US" sz="3200"/>
              <a:t>Selfish appetites</a:t>
            </a:r>
          </a:p>
          <a:p>
            <a:pPr eaLnBrk="1" hangingPunct="1"/>
            <a:endParaRPr lang="en-US" altLang="en-US" sz="3200"/>
          </a:p>
          <a:p>
            <a:pPr eaLnBrk="1" hangingPunct="1"/>
            <a:r>
              <a:rPr lang="en-US" altLang="en-US" sz="3200"/>
              <a:t>Ancestral traditions</a:t>
            </a:r>
          </a:p>
          <a:p>
            <a:pPr eaLnBrk="1" hangingPunct="1"/>
            <a:endParaRPr lang="en-US" altLang="en-US" sz="3200"/>
          </a:p>
          <a:p>
            <a:pPr eaLnBrk="1" hangingPunct="1"/>
            <a:r>
              <a:rPr lang="en-US" altLang="en-US" sz="3200"/>
              <a:t>Essence of humanity</a:t>
            </a:r>
          </a:p>
        </p:txBody>
      </p:sp>
      <p:pic>
        <p:nvPicPr>
          <p:cNvPr id="48131" name="Picture 5" descr="coverpage">
            <a:extLst>
              <a:ext uri="{FF2B5EF4-FFF2-40B4-BE49-F238E27FC236}">
                <a16:creationId xmlns:a16="http://schemas.microsoft.com/office/drawing/2014/main" id="{7FB08444-EE30-B748-B582-0483B6E7E5E0}"/>
              </a:ext>
            </a:extLst>
          </p:cNvPr>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191000" y="2057400"/>
            <a:ext cx="4800600" cy="3962400"/>
          </a:xfrm>
          <a:solidFill>
            <a:schemeClr val="hlink"/>
          </a:solidFill>
          <a:ln w="28575">
            <a:solidFill>
              <a:srgbClr val="0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5382893-6921-0640-B140-E09300C1960B}"/>
              </a:ext>
            </a:extLst>
          </p:cNvPr>
          <p:cNvSpPr>
            <a:spLocks noGrp="1" noChangeArrowheads="1"/>
          </p:cNvSpPr>
          <p:nvPr>
            <p:ph type="title"/>
          </p:nvPr>
        </p:nvSpPr>
        <p:spPr>
          <a:xfrm>
            <a:off x="457200" y="609600"/>
            <a:ext cx="8229600" cy="1143000"/>
          </a:xfrm>
        </p:spPr>
        <p:txBody>
          <a:bodyPr>
            <a:normAutofit fontScale="90000"/>
          </a:bodyPr>
          <a:lstStyle/>
          <a:p>
            <a:pPr eaLnBrk="1" fontAlgn="auto" hangingPunct="1">
              <a:spcAft>
                <a:spcPts val="0"/>
              </a:spcAft>
              <a:defRPr/>
            </a:pPr>
            <a:r>
              <a:rPr lang="en-US" sz="3600" dirty="0"/>
              <a:t>A Common Questions Asked About the Nature of History</a:t>
            </a:r>
          </a:p>
        </p:txBody>
      </p:sp>
      <p:sp>
        <p:nvSpPr>
          <p:cNvPr id="18434" name="Rectangle 3">
            <a:extLst>
              <a:ext uri="{FF2B5EF4-FFF2-40B4-BE49-F238E27FC236}">
                <a16:creationId xmlns:a16="http://schemas.microsoft.com/office/drawing/2014/main" id="{91AC3C6B-FD04-CA44-BCD7-841F02400395}"/>
              </a:ext>
            </a:extLst>
          </p:cNvPr>
          <p:cNvSpPr>
            <a:spLocks noGrp="1"/>
          </p:cNvSpPr>
          <p:nvPr>
            <p:ph type="body" sz="half" idx="1"/>
          </p:nvPr>
        </p:nvSpPr>
        <p:spPr>
          <a:xfrm>
            <a:off x="457200" y="2057400"/>
            <a:ext cx="3962400" cy="4495800"/>
          </a:xfrm>
        </p:spPr>
        <p:txBody>
          <a:bodyPr/>
          <a:lstStyle/>
          <a:p>
            <a:pPr eaLnBrk="1" hangingPunct="1"/>
            <a:r>
              <a:rPr lang="en-US" altLang="en-US" sz="3200"/>
              <a:t>Why do humans have history?</a:t>
            </a:r>
          </a:p>
          <a:p>
            <a:pPr eaLnBrk="1" hangingPunct="1">
              <a:lnSpc>
                <a:spcPct val="20000"/>
              </a:lnSpc>
            </a:pPr>
            <a:endParaRPr lang="en-US" altLang="en-US"/>
          </a:p>
          <a:p>
            <a:pPr lvl="1" eaLnBrk="1" hangingPunct="1"/>
            <a:r>
              <a:rPr lang="en-US" altLang="en-US" sz="2800"/>
              <a:t>What is history?</a:t>
            </a:r>
          </a:p>
          <a:p>
            <a:pPr lvl="1" eaLnBrk="1" hangingPunct="1"/>
            <a:endParaRPr lang="en-US" altLang="en-US" sz="2800"/>
          </a:p>
          <a:p>
            <a:pPr lvl="1" eaLnBrk="1" hangingPunct="1"/>
            <a:r>
              <a:rPr lang="en-US" altLang="en-US" sz="2800"/>
              <a:t>Where does it come from?</a:t>
            </a:r>
          </a:p>
          <a:p>
            <a:pPr lvl="1" eaLnBrk="1" hangingPunct="1"/>
            <a:endParaRPr lang="en-US" altLang="en-US" sz="2800"/>
          </a:p>
          <a:p>
            <a:pPr lvl="1" eaLnBrk="1" hangingPunct="1"/>
            <a:r>
              <a:rPr lang="en-US" altLang="en-US" sz="2800"/>
              <a:t>Do Only Humans Have History?</a:t>
            </a:r>
          </a:p>
        </p:txBody>
      </p:sp>
      <p:pic>
        <p:nvPicPr>
          <p:cNvPr id="18435" name="Picture 1035" descr="questions">
            <a:extLst>
              <a:ext uri="{FF2B5EF4-FFF2-40B4-BE49-F238E27FC236}">
                <a16:creationId xmlns:a16="http://schemas.microsoft.com/office/drawing/2014/main" id="{6CFD002B-55D9-6340-9134-2F47A26877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56113" y="2030413"/>
            <a:ext cx="4306887" cy="3913187"/>
          </a:xfrm>
          <a:solidFill>
            <a:schemeClr val="accent2"/>
          </a:soli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DBC3B037-5BB9-8144-B6C7-63E847324D5F}"/>
              </a:ext>
            </a:extLst>
          </p:cNvPr>
          <p:cNvSpPr>
            <a:spLocks noGrp="1"/>
          </p:cNvSpPr>
          <p:nvPr>
            <p:ph type="title"/>
          </p:nvPr>
        </p:nvSpPr>
        <p:spPr>
          <a:xfrm>
            <a:off x="457200" y="457200"/>
            <a:ext cx="8229600" cy="1401763"/>
          </a:xfrm>
        </p:spPr>
        <p:txBody>
          <a:bodyPr/>
          <a:lstStyle/>
          <a:p>
            <a:pPr eaLnBrk="1" hangingPunct="1"/>
            <a:r>
              <a:rPr lang="en-US" altLang="en-US"/>
              <a:t>Social Origins of the Tradition of History</a:t>
            </a:r>
          </a:p>
        </p:txBody>
      </p:sp>
      <p:sp>
        <p:nvSpPr>
          <p:cNvPr id="50178" name="Rectangle 3">
            <a:extLst>
              <a:ext uri="{FF2B5EF4-FFF2-40B4-BE49-F238E27FC236}">
                <a16:creationId xmlns:a16="http://schemas.microsoft.com/office/drawing/2014/main" id="{75FC0AF6-960D-C440-B399-38D3ABE04175}"/>
              </a:ext>
            </a:extLst>
          </p:cNvPr>
          <p:cNvSpPr>
            <a:spLocks noGrp="1"/>
          </p:cNvSpPr>
          <p:nvPr>
            <p:ph type="body" sz="half" idx="1"/>
          </p:nvPr>
        </p:nvSpPr>
        <p:spPr>
          <a:xfrm>
            <a:off x="457200" y="2133600"/>
            <a:ext cx="4033838" cy="4572000"/>
          </a:xfrm>
        </p:spPr>
        <p:txBody>
          <a:bodyPr/>
          <a:lstStyle/>
          <a:p>
            <a:pPr eaLnBrk="1" hangingPunct="1">
              <a:lnSpc>
                <a:spcPct val="90000"/>
              </a:lnSpc>
            </a:pPr>
            <a:r>
              <a:rPr lang="en-US" altLang="en-US" sz="3200"/>
              <a:t>Religious roots</a:t>
            </a:r>
          </a:p>
          <a:p>
            <a:pPr eaLnBrk="1" hangingPunct="1">
              <a:lnSpc>
                <a:spcPct val="90000"/>
              </a:lnSpc>
            </a:pPr>
            <a:endParaRPr lang="en-US" altLang="en-US" sz="3200"/>
          </a:p>
          <a:p>
            <a:pPr eaLnBrk="1" hangingPunct="1">
              <a:lnSpc>
                <a:spcPct val="90000"/>
              </a:lnSpc>
            </a:pPr>
            <a:r>
              <a:rPr lang="en-US" altLang="en-US" sz="3200"/>
              <a:t>Not </a:t>
            </a:r>
            <a:r>
              <a:rPr lang="en-US" altLang="en-US" sz="3200" i="1"/>
              <a:t>why, </a:t>
            </a:r>
            <a:r>
              <a:rPr lang="en-US" altLang="en-US" sz="3200"/>
              <a:t>but</a:t>
            </a:r>
            <a:r>
              <a:rPr lang="en-US" altLang="en-US" sz="3200" i="1"/>
              <a:t> how</a:t>
            </a:r>
            <a:endParaRPr lang="en-US" altLang="en-US" sz="3200"/>
          </a:p>
          <a:p>
            <a:pPr eaLnBrk="1" hangingPunct="1">
              <a:lnSpc>
                <a:spcPct val="90000"/>
              </a:lnSpc>
            </a:pPr>
            <a:endParaRPr lang="en-US" altLang="en-US" sz="3200"/>
          </a:p>
          <a:p>
            <a:pPr eaLnBrk="1" hangingPunct="1">
              <a:lnSpc>
                <a:spcPct val="90000"/>
              </a:lnSpc>
            </a:pPr>
            <a:r>
              <a:rPr lang="en-US" altLang="en-US" sz="3200"/>
              <a:t>Knowledge and the past</a:t>
            </a:r>
          </a:p>
          <a:p>
            <a:pPr eaLnBrk="1" hangingPunct="1">
              <a:lnSpc>
                <a:spcPct val="90000"/>
              </a:lnSpc>
            </a:pPr>
            <a:endParaRPr lang="en-US" altLang="en-US" sz="3200"/>
          </a:p>
          <a:p>
            <a:pPr eaLnBrk="1" hangingPunct="1">
              <a:lnSpc>
                <a:spcPct val="90000"/>
              </a:lnSpc>
            </a:pPr>
            <a:r>
              <a:rPr lang="en-US" altLang="en-US" sz="3200"/>
              <a:t>Descendant leaving strategy</a:t>
            </a:r>
          </a:p>
        </p:txBody>
      </p:sp>
      <p:sp>
        <p:nvSpPr>
          <p:cNvPr id="50179" name="Text Box 5">
            <a:extLst>
              <a:ext uri="{FF2B5EF4-FFF2-40B4-BE49-F238E27FC236}">
                <a16:creationId xmlns:a16="http://schemas.microsoft.com/office/drawing/2014/main" id="{E177C382-F01C-EA42-A470-A156EFF5843A}"/>
              </a:ext>
            </a:extLst>
          </p:cNvPr>
          <p:cNvSpPr txBox="1">
            <a:spLocks noChangeArrowheads="1"/>
          </p:cNvSpPr>
          <p:nvPr/>
        </p:nvSpPr>
        <p:spPr bwMode="auto">
          <a:xfrm>
            <a:off x="5029200" y="6248400"/>
            <a:ext cx="884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t>Herodotus</a:t>
            </a:r>
          </a:p>
        </p:txBody>
      </p:sp>
      <p:pic>
        <p:nvPicPr>
          <p:cNvPr id="50180" name="Picture 7" descr="http://www.crystalinks.com/herodotusbust.jpg">
            <a:extLst>
              <a:ext uri="{FF2B5EF4-FFF2-40B4-BE49-F238E27FC236}">
                <a16:creationId xmlns:a16="http://schemas.microsoft.com/office/drawing/2014/main" id="{A9B7F082-0C31-BD4B-A0E2-3BE06D069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32464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a:extLst>
              <a:ext uri="{FF2B5EF4-FFF2-40B4-BE49-F238E27FC236}">
                <a16:creationId xmlns:a16="http://schemas.microsoft.com/office/drawing/2014/main" id="{EC7A497F-1AFF-9940-B040-CAE735033258}"/>
              </a:ext>
            </a:extLst>
          </p:cNvPr>
          <p:cNvSpPr>
            <a:spLocks noGrp="1"/>
          </p:cNvSpPr>
          <p:nvPr>
            <p:ph type="title"/>
          </p:nvPr>
        </p:nvSpPr>
        <p:spPr>
          <a:xfrm>
            <a:off x="457200" y="609600"/>
            <a:ext cx="8229600" cy="838200"/>
          </a:xfrm>
        </p:spPr>
        <p:txBody>
          <a:bodyPr/>
          <a:lstStyle/>
          <a:p>
            <a:pPr eaLnBrk="1" hangingPunct="1"/>
            <a:r>
              <a:rPr lang="en-US" altLang="en-US"/>
              <a:t>Why Do Humans Have History?</a:t>
            </a:r>
          </a:p>
        </p:txBody>
      </p:sp>
      <p:sp>
        <p:nvSpPr>
          <p:cNvPr id="20482" name="Rectangle 3">
            <a:extLst>
              <a:ext uri="{FF2B5EF4-FFF2-40B4-BE49-F238E27FC236}">
                <a16:creationId xmlns:a16="http://schemas.microsoft.com/office/drawing/2014/main" id="{44BF0235-23A4-2A4F-83D5-B2AF16AA698D}"/>
              </a:ext>
            </a:extLst>
          </p:cNvPr>
          <p:cNvSpPr>
            <a:spLocks noGrp="1"/>
          </p:cNvSpPr>
          <p:nvPr>
            <p:ph type="body" sz="half" idx="1"/>
          </p:nvPr>
        </p:nvSpPr>
        <p:spPr>
          <a:xfrm>
            <a:off x="381000" y="1905000"/>
            <a:ext cx="4267200" cy="4343400"/>
          </a:xfrm>
        </p:spPr>
        <p:txBody>
          <a:bodyPr/>
          <a:lstStyle/>
          <a:p>
            <a:pPr eaLnBrk="1" hangingPunct="1"/>
            <a:r>
              <a:rPr lang="en-US" altLang="en-US" sz="3200"/>
              <a:t>Some have suggested:</a:t>
            </a:r>
          </a:p>
          <a:p>
            <a:pPr lvl="1" eaLnBrk="1" hangingPunct="1">
              <a:lnSpc>
                <a:spcPct val="50000"/>
              </a:lnSpc>
            </a:pPr>
            <a:endParaRPr lang="en-US" altLang="en-US" sz="3200"/>
          </a:p>
          <a:p>
            <a:pPr lvl="1" eaLnBrk="1" hangingPunct="1">
              <a:lnSpc>
                <a:spcPct val="90000"/>
              </a:lnSpc>
            </a:pPr>
            <a:r>
              <a:rPr lang="en-US" altLang="en-US" sz="2800"/>
              <a:t>we have history to help us to know why we have lived</a:t>
            </a:r>
          </a:p>
          <a:p>
            <a:pPr lvl="3" eaLnBrk="1" hangingPunct="1">
              <a:lnSpc>
                <a:spcPct val="70000"/>
              </a:lnSpc>
            </a:pPr>
            <a:endParaRPr lang="en-US" altLang="en-US" sz="2800"/>
          </a:p>
          <a:p>
            <a:pPr lvl="3" eaLnBrk="1" hangingPunct="1">
              <a:lnSpc>
                <a:spcPct val="70000"/>
              </a:lnSpc>
            </a:pPr>
            <a:endParaRPr lang="en-US" altLang="en-US" sz="2800"/>
          </a:p>
          <a:p>
            <a:pPr lvl="1" eaLnBrk="1" hangingPunct="1">
              <a:lnSpc>
                <a:spcPct val="80000"/>
              </a:lnSpc>
            </a:pPr>
            <a:r>
              <a:rPr lang="en-US" altLang="en-US" sz="2800"/>
              <a:t>is this </a:t>
            </a:r>
            <a:r>
              <a:rPr lang="en-US" altLang="en-US" sz="2800" i="1"/>
              <a:t>necessarily</a:t>
            </a:r>
            <a:r>
              <a:rPr lang="en-US" altLang="en-US" sz="2800"/>
              <a:t> important?</a:t>
            </a:r>
          </a:p>
        </p:txBody>
      </p:sp>
      <p:pic>
        <p:nvPicPr>
          <p:cNvPr id="20483" name="Picture 4" descr="rubens4">
            <a:extLst>
              <a:ext uri="{FF2B5EF4-FFF2-40B4-BE49-F238E27FC236}">
                <a16:creationId xmlns:a16="http://schemas.microsoft.com/office/drawing/2014/main" id="{8150AD8C-0FBB-0E46-812F-C5F450C3AA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6163" y="1600200"/>
            <a:ext cx="3622675" cy="44958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BF50D730-25AF-1F47-874E-F8178172F7CF}"/>
              </a:ext>
            </a:extLst>
          </p:cNvPr>
          <p:cNvSpPr>
            <a:spLocks noGrp="1"/>
          </p:cNvSpPr>
          <p:nvPr>
            <p:ph type="title"/>
          </p:nvPr>
        </p:nvSpPr>
        <p:spPr>
          <a:xfrm>
            <a:off x="457200" y="533400"/>
            <a:ext cx="8229600" cy="1066800"/>
          </a:xfrm>
        </p:spPr>
        <p:txBody>
          <a:bodyPr/>
          <a:lstStyle/>
          <a:p>
            <a:pPr eaLnBrk="1" hangingPunct="1"/>
            <a:r>
              <a:rPr lang="en-US" altLang="en-US"/>
              <a:t>Dogs and History</a:t>
            </a:r>
          </a:p>
        </p:txBody>
      </p:sp>
      <p:pic>
        <p:nvPicPr>
          <p:cNvPr id="22530" name="Picture 10" descr="dogs-life">
            <a:extLst>
              <a:ext uri="{FF2B5EF4-FFF2-40B4-BE49-F238E27FC236}">
                <a16:creationId xmlns:a16="http://schemas.microsoft.com/office/drawing/2014/main" id="{6DFD2FC4-579B-3C45-9324-3D42462BE9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70375" y="1581150"/>
            <a:ext cx="4668838" cy="4743450"/>
          </a:xfrm>
          <a:noFill/>
        </p:spPr>
      </p:pic>
      <p:sp>
        <p:nvSpPr>
          <p:cNvPr id="22531" name="Rectangle 12">
            <a:extLst>
              <a:ext uri="{FF2B5EF4-FFF2-40B4-BE49-F238E27FC236}">
                <a16:creationId xmlns:a16="http://schemas.microsoft.com/office/drawing/2014/main" id="{06494C49-E554-B84D-9B63-64BC84CF3DB5}"/>
              </a:ext>
            </a:extLst>
          </p:cNvPr>
          <p:cNvSpPr>
            <a:spLocks noGrp="1"/>
          </p:cNvSpPr>
          <p:nvPr>
            <p:ph type="body" idx="4294967295"/>
          </p:nvPr>
        </p:nvSpPr>
        <p:spPr>
          <a:xfrm>
            <a:off x="228600" y="1905000"/>
            <a:ext cx="4191000" cy="3810000"/>
          </a:xfrm>
        </p:spPr>
        <p:txBody>
          <a:bodyPr/>
          <a:lstStyle/>
          <a:p>
            <a:pPr eaLnBrk="1" hangingPunct="1">
              <a:lnSpc>
                <a:spcPct val="110000"/>
              </a:lnSpc>
            </a:pPr>
            <a:r>
              <a:rPr lang="en-US" altLang="en-US"/>
              <a:t>Dogs Exist</a:t>
            </a:r>
          </a:p>
          <a:p>
            <a:pPr eaLnBrk="1" hangingPunct="1">
              <a:lnSpc>
                <a:spcPct val="110000"/>
              </a:lnSpc>
            </a:pPr>
            <a:endParaRPr lang="en-US" altLang="en-US"/>
          </a:p>
          <a:p>
            <a:pPr eaLnBrk="1" hangingPunct="1">
              <a:lnSpc>
                <a:spcPct val="110000"/>
              </a:lnSpc>
            </a:pPr>
            <a:r>
              <a:rPr lang="en-US" altLang="en-US"/>
              <a:t>Dogs Have History</a:t>
            </a:r>
          </a:p>
          <a:p>
            <a:pPr eaLnBrk="1" hangingPunct="1">
              <a:lnSpc>
                <a:spcPct val="110000"/>
              </a:lnSpc>
            </a:pPr>
            <a:endParaRPr lang="en-US" altLang="en-US"/>
          </a:p>
          <a:p>
            <a:pPr eaLnBrk="1" hangingPunct="1">
              <a:lnSpc>
                <a:spcPct val="110000"/>
              </a:lnSpc>
            </a:pPr>
            <a:r>
              <a:rPr lang="en-US" altLang="en-US"/>
              <a:t>There is something that distinguishes humans from dogs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8">
            <a:extLst>
              <a:ext uri="{FF2B5EF4-FFF2-40B4-BE49-F238E27FC236}">
                <a16:creationId xmlns:a16="http://schemas.microsoft.com/office/drawing/2014/main" id="{1F535FB1-B953-F843-91ED-55D305137E67}"/>
              </a:ext>
            </a:extLst>
          </p:cNvPr>
          <p:cNvSpPr>
            <a:spLocks noGrp="1"/>
          </p:cNvSpPr>
          <p:nvPr>
            <p:ph type="title"/>
          </p:nvPr>
        </p:nvSpPr>
        <p:spPr/>
        <p:txBody>
          <a:bodyPr/>
          <a:lstStyle/>
          <a:p>
            <a:pPr eaLnBrk="1" hangingPunct="1"/>
            <a:r>
              <a:rPr lang="en-US" altLang="en-US"/>
              <a:t>Human Uniqueness</a:t>
            </a:r>
          </a:p>
        </p:txBody>
      </p:sp>
      <p:sp>
        <p:nvSpPr>
          <p:cNvPr id="23554" name="Rectangle 3">
            <a:extLst>
              <a:ext uri="{FF2B5EF4-FFF2-40B4-BE49-F238E27FC236}">
                <a16:creationId xmlns:a16="http://schemas.microsoft.com/office/drawing/2014/main" id="{B7B83AB3-6C94-2F42-BDC0-AC55589CFA55}"/>
              </a:ext>
            </a:extLst>
          </p:cNvPr>
          <p:cNvSpPr>
            <a:spLocks noGrp="1"/>
          </p:cNvSpPr>
          <p:nvPr>
            <p:ph type="body" sz="half" idx="1"/>
          </p:nvPr>
        </p:nvSpPr>
        <p:spPr>
          <a:xfrm>
            <a:off x="457200" y="2057400"/>
            <a:ext cx="3810000" cy="4191000"/>
          </a:xfrm>
        </p:spPr>
        <p:txBody>
          <a:bodyPr/>
          <a:lstStyle/>
          <a:p>
            <a:pPr eaLnBrk="1" hangingPunct="1">
              <a:lnSpc>
                <a:spcPct val="90000"/>
              </a:lnSpc>
            </a:pPr>
            <a:r>
              <a:rPr lang="en-US" altLang="en-US" sz="3200"/>
              <a:t>Humans study History</a:t>
            </a:r>
          </a:p>
          <a:p>
            <a:pPr eaLnBrk="1" hangingPunct="1">
              <a:lnSpc>
                <a:spcPct val="90000"/>
              </a:lnSpc>
            </a:pPr>
            <a:endParaRPr lang="en-US" altLang="en-US" sz="3200"/>
          </a:p>
          <a:p>
            <a:pPr eaLnBrk="1" hangingPunct="1">
              <a:lnSpc>
                <a:spcPct val="90000"/>
              </a:lnSpc>
            </a:pPr>
            <a:r>
              <a:rPr lang="en-US" altLang="en-US" sz="3200"/>
              <a:t>Something defines humans</a:t>
            </a:r>
          </a:p>
          <a:p>
            <a:pPr eaLnBrk="1" hangingPunct="1"/>
            <a:endParaRPr lang="en-US" altLang="en-US" sz="3200"/>
          </a:p>
          <a:p>
            <a:pPr eaLnBrk="1" hangingPunct="1">
              <a:lnSpc>
                <a:spcPct val="80000"/>
              </a:lnSpc>
            </a:pPr>
            <a:r>
              <a:rPr lang="en-US" altLang="en-US" sz="3200"/>
              <a:t>The roots of history</a:t>
            </a:r>
          </a:p>
        </p:txBody>
      </p:sp>
      <p:pic>
        <p:nvPicPr>
          <p:cNvPr id="23555" name="Picture 1030" descr="socrates">
            <a:extLst>
              <a:ext uri="{FF2B5EF4-FFF2-40B4-BE49-F238E27FC236}">
                <a16:creationId xmlns:a16="http://schemas.microsoft.com/office/drawing/2014/main" id="{785E9D77-72A7-9A47-BCBD-3AA11CCDFC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7275" y="1600200"/>
            <a:ext cx="3600450" cy="44958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70CC0C2B-AFB9-CF4A-8253-C24B1D909198}"/>
              </a:ext>
            </a:extLst>
          </p:cNvPr>
          <p:cNvSpPr>
            <a:spLocks noGrp="1"/>
          </p:cNvSpPr>
          <p:nvPr>
            <p:ph type="title"/>
          </p:nvPr>
        </p:nvSpPr>
        <p:spPr>
          <a:xfrm>
            <a:off x="457200" y="457200"/>
            <a:ext cx="8229600" cy="1143000"/>
          </a:xfrm>
        </p:spPr>
        <p:txBody>
          <a:bodyPr/>
          <a:lstStyle/>
          <a:p>
            <a:pPr eaLnBrk="1" hangingPunct="1"/>
            <a:r>
              <a:rPr lang="en-US" altLang="en-US"/>
              <a:t>A Definition of Humanity?</a:t>
            </a:r>
          </a:p>
        </p:txBody>
      </p:sp>
      <p:sp>
        <p:nvSpPr>
          <p:cNvPr id="25602" name="Rectangle 3">
            <a:extLst>
              <a:ext uri="{FF2B5EF4-FFF2-40B4-BE49-F238E27FC236}">
                <a16:creationId xmlns:a16="http://schemas.microsoft.com/office/drawing/2014/main" id="{F41C0BBE-0BCF-FF4A-83CB-B4F505DA6B05}"/>
              </a:ext>
            </a:extLst>
          </p:cNvPr>
          <p:cNvSpPr>
            <a:spLocks noGrp="1"/>
          </p:cNvSpPr>
          <p:nvPr>
            <p:ph type="body" sz="half" idx="1"/>
          </p:nvPr>
        </p:nvSpPr>
        <p:spPr>
          <a:xfrm>
            <a:off x="228600" y="2057400"/>
            <a:ext cx="4267200" cy="4114800"/>
          </a:xfrm>
        </p:spPr>
        <p:txBody>
          <a:bodyPr/>
          <a:lstStyle/>
          <a:p>
            <a:pPr eaLnBrk="1" hangingPunct="1">
              <a:lnSpc>
                <a:spcPct val="80000"/>
              </a:lnSpc>
            </a:pPr>
            <a:r>
              <a:rPr lang="en-US" altLang="en-US" sz="3200"/>
              <a:t>Cumulative change</a:t>
            </a:r>
          </a:p>
          <a:p>
            <a:pPr eaLnBrk="1" hangingPunct="1"/>
            <a:endParaRPr lang="en-US" altLang="en-US" sz="3200"/>
          </a:p>
          <a:p>
            <a:pPr eaLnBrk="1" hangingPunct="1"/>
            <a:endParaRPr lang="en-US" altLang="en-US" sz="3200"/>
          </a:p>
          <a:p>
            <a:pPr eaLnBrk="1" hangingPunct="1"/>
            <a:r>
              <a:rPr lang="en-US" altLang="en-US" sz="3200"/>
              <a:t>Definition is wrong</a:t>
            </a:r>
          </a:p>
          <a:p>
            <a:pPr eaLnBrk="1" hangingPunct="1"/>
            <a:endParaRPr lang="en-US" altLang="en-US" sz="3200"/>
          </a:p>
          <a:p>
            <a:pPr eaLnBrk="1" hangingPunct="1"/>
            <a:endParaRPr lang="en-US" altLang="en-US" sz="3200"/>
          </a:p>
          <a:p>
            <a:pPr eaLnBrk="1" hangingPunct="1"/>
            <a:r>
              <a:rPr lang="en-US" altLang="en-US" sz="3200"/>
              <a:t>Connotation</a:t>
            </a:r>
          </a:p>
        </p:txBody>
      </p:sp>
      <p:pic>
        <p:nvPicPr>
          <p:cNvPr id="25603" name="Picture 5" descr="prairie500w370h">
            <a:extLst>
              <a:ext uri="{FF2B5EF4-FFF2-40B4-BE49-F238E27FC236}">
                <a16:creationId xmlns:a16="http://schemas.microsoft.com/office/drawing/2014/main" id="{0392C0AA-ED91-2F4E-801A-22E7A74C460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3980" r="15517"/>
          <a:stretch>
            <a:fillRect/>
          </a:stretch>
        </p:blipFill>
        <p:spPr>
          <a:xfrm>
            <a:off x="5105400" y="4267200"/>
            <a:ext cx="3135313" cy="2362200"/>
          </a:xfrm>
          <a:noFill/>
        </p:spPr>
      </p:pic>
      <p:pic>
        <p:nvPicPr>
          <p:cNvPr id="25604" name="Picture 8" descr="http://upload.wikimedia.org/wikipedia/commons/9/95/USA_09669_Taos_Pueblo_Luca_Galuzzi_2007.jpg">
            <a:extLst>
              <a:ext uri="{FF2B5EF4-FFF2-40B4-BE49-F238E27FC236}">
                <a16:creationId xmlns:a16="http://schemas.microsoft.com/office/drawing/2014/main" id="{D94534E4-798F-2342-A55A-F04393B7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39624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3C4B54EB-C066-2E4F-8606-441FC1F89486}"/>
              </a:ext>
            </a:extLst>
          </p:cNvPr>
          <p:cNvSpPr>
            <a:spLocks noGrp="1"/>
          </p:cNvSpPr>
          <p:nvPr>
            <p:ph type="title"/>
          </p:nvPr>
        </p:nvSpPr>
        <p:spPr>
          <a:xfrm>
            <a:off x="457200" y="381000"/>
            <a:ext cx="7772400" cy="1143000"/>
          </a:xfrm>
        </p:spPr>
        <p:txBody>
          <a:bodyPr/>
          <a:lstStyle/>
          <a:p>
            <a:pPr eaLnBrk="1" hangingPunct="1"/>
            <a:r>
              <a:rPr lang="en-US" altLang="en-US"/>
              <a:t>Definitions and Knowledge</a:t>
            </a:r>
          </a:p>
        </p:txBody>
      </p:sp>
      <p:sp>
        <p:nvSpPr>
          <p:cNvPr id="26626" name="Rectangle 3">
            <a:extLst>
              <a:ext uri="{FF2B5EF4-FFF2-40B4-BE49-F238E27FC236}">
                <a16:creationId xmlns:a16="http://schemas.microsoft.com/office/drawing/2014/main" id="{2E532579-D265-9845-849B-61D7488795BA}"/>
              </a:ext>
            </a:extLst>
          </p:cNvPr>
          <p:cNvSpPr>
            <a:spLocks noGrp="1"/>
          </p:cNvSpPr>
          <p:nvPr>
            <p:ph type="body" sz="half" idx="1"/>
          </p:nvPr>
        </p:nvSpPr>
        <p:spPr>
          <a:xfrm>
            <a:off x="304800" y="1981200"/>
            <a:ext cx="3733800" cy="4572000"/>
          </a:xfrm>
        </p:spPr>
        <p:txBody>
          <a:bodyPr/>
          <a:lstStyle/>
          <a:p>
            <a:pPr eaLnBrk="1" hangingPunct="1">
              <a:lnSpc>
                <a:spcPct val="90000"/>
              </a:lnSpc>
            </a:pPr>
            <a:r>
              <a:rPr lang="en-US" altLang="en-US" sz="3200"/>
              <a:t>Definitions</a:t>
            </a:r>
          </a:p>
          <a:p>
            <a:pPr lvl="1" eaLnBrk="1" hangingPunct="1">
              <a:lnSpc>
                <a:spcPct val="90000"/>
              </a:lnSpc>
            </a:pPr>
            <a:r>
              <a:rPr lang="en-US" altLang="en-US" sz="2800"/>
              <a:t>Connotation</a:t>
            </a:r>
          </a:p>
          <a:p>
            <a:pPr lvl="1" eaLnBrk="1" hangingPunct="1">
              <a:lnSpc>
                <a:spcPct val="90000"/>
              </a:lnSpc>
            </a:pPr>
            <a:r>
              <a:rPr lang="en-US" altLang="en-US" sz="2800"/>
              <a:t>Denotation</a:t>
            </a:r>
          </a:p>
          <a:p>
            <a:pPr lvl="1" eaLnBrk="1" hangingPunct="1">
              <a:lnSpc>
                <a:spcPct val="90000"/>
              </a:lnSpc>
            </a:pPr>
            <a:endParaRPr lang="en-US" altLang="en-US"/>
          </a:p>
          <a:p>
            <a:pPr eaLnBrk="1" hangingPunct="1">
              <a:lnSpc>
                <a:spcPct val="90000"/>
              </a:lnSpc>
            </a:pPr>
            <a:r>
              <a:rPr lang="en-US" altLang="en-US" sz="3200"/>
              <a:t>Knowledge and scholarship</a:t>
            </a:r>
          </a:p>
          <a:p>
            <a:pPr eaLnBrk="1" hangingPunct="1">
              <a:lnSpc>
                <a:spcPct val="90000"/>
              </a:lnSpc>
            </a:pPr>
            <a:endParaRPr lang="en-US" altLang="en-US" sz="3200"/>
          </a:p>
          <a:p>
            <a:pPr eaLnBrk="1" hangingPunct="1">
              <a:lnSpc>
                <a:spcPct val="90000"/>
              </a:lnSpc>
            </a:pPr>
            <a:r>
              <a:rPr lang="en-US" altLang="en-US" sz="3200"/>
              <a:t>Verifiable propositions</a:t>
            </a:r>
          </a:p>
        </p:txBody>
      </p:sp>
      <p:pic>
        <p:nvPicPr>
          <p:cNvPr id="26627" name="Picture 8" descr="dictionary">
            <a:extLst>
              <a:ext uri="{FF2B5EF4-FFF2-40B4-BE49-F238E27FC236}">
                <a16:creationId xmlns:a16="http://schemas.microsoft.com/office/drawing/2014/main" id="{A92897A4-CCBB-514B-BD15-24832C82FB8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3793" b="5150"/>
          <a:stretch>
            <a:fillRect/>
          </a:stretch>
        </p:blipFill>
        <p:spPr>
          <a:xfrm>
            <a:off x="3657600" y="2198688"/>
            <a:ext cx="5257800" cy="3754437"/>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837F51BE-B6C6-6445-869B-4B6B4BDF2657}"/>
              </a:ext>
            </a:extLst>
          </p:cNvPr>
          <p:cNvSpPr>
            <a:spLocks noGrp="1"/>
          </p:cNvSpPr>
          <p:nvPr>
            <p:ph type="title"/>
          </p:nvPr>
        </p:nvSpPr>
        <p:spPr>
          <a:xfrm>
            <a:off x="533400" y="533400"/>
            <a:ext cx="7772400" cy="762000"/>
          </a:xfrm>
        </p:spPr>
        <p:txBody>
          <a:bodyPr/>
          <a:lstStyle/>
          <a:p>
            <a:pPr eaLnBrk="1" hangingPunct="1"/>
            <a:r>
              <a:rPr lang="en-US" altLang="en-US"/>
              <a:t>Denotative Definitions</a:t>
            </a:r>
          </a:p>
        </p:txBody>
      </p:sp>
      <p:sp>
        <p:nvSpPr>
          <p:cNvPr id="10243" name="Rectangle 3">
            <a:extLst>
              <a:ext uri="{FF2B5EF4-FFF2-40B4-BE49-F238E27FC236}">
                <a16:creationId xmlns:a16="http://schemas.microsoft.com/office/drawing/2014/main" id="{B01FD31E-4323-0546-9F9B-EBCEEE9F9B81}"/>
              </a:ext>
            </a:extLst>
          </p:cNvPr>
          <p:cNvSpPr>
            <a:spLocks noGrp="1" noChangeArrowheads="1"/>
          </p:cNvSpPr>
          <p:nvPr>
            <p:ph type="body" sz="half" idx="1"/>
          </p:nvPr>
        </p:nvSpPr>
        <p:spPr>
          <a:xfrm>
            <a:off x="457200" y="1752600"/>
            <a:ext cx="3505200" cy="4953000"/>
          </a:xfrm>
        </p:spPr>
        <p:txBody>
          <a:bodyPr>
            <a:normAutofit lnSpcReduction="10000"/>
          </a:bodyPr>
          <a:lstStyle/>
          <a:p>
            <a:pPr marL="365760" indent="-256032" eaLnBrk="1" fontAlgn="auto" hangingPunct="1">
              <a:spcAft>
                <a:spcPts val="0"/>
              </a:spcAft>
              <a:buClr>
                <a:schemeClr val="accent3"/>
              </a:buClr>
              <a:buFont typeface="Georgia"/>
              <a:buChar char="•"/>
              <a:defRPr/>
            </a:pPr>
            <a:r>
              <a:rPr lang="en-US" sz="3200" dirty="0"/>
              <a:t>Testable hypotheses</a:t>
            </a:r>
          </a:p>
          <a:p>
            <a:pPr marL="365760" indent="-256032" eaLnBrk="1" fontAlgn="auto" hangingPunct="1">
              <a:spcAft>
                <a:spcPts val="0"/>
              </a:spcAft>
              <a:buClr>
                <a:schemeClr val="accent3"/>
              </a:buClr>
              <a:buFont typeface="Georgia"/>
              <a:buChar char="•"/>
              <a:defRPr/>
            </a:pPr>
            <a:endParaRPr lang="en-US" sz="3200" dirty="0"/>
          </a:p>
          <a:p>
            <a:pPr marL="365760" indent="-256032" eaLnBrk="1" fontAlgn="auto" hangingPunct="1">
              <a:spcAft>
                <a:spcPts val="0"/>
              </a:spcAft>
              <a:buClr>
                <a:schemeClr val="accent3"/>
              </a:buClr>
              <a:buFont typeface="Georgia"/>
              <a:buChar char="•"/>
              <a:defRPr/>
            </a:pPr>
            <a:r>
              <a:rPr lang="en-US" sz="3200" dirty="0"/>
              <a:t>Necessary and sufficient</a:t>
            </a:r>
          </a:p>
          <a:p>
            <a:pPr marL="658368" lvl="1" indent="-246888" eaLnBrk="1" fontAlgn="auto" hangingPunct="1">
              <a:spcAft>
                <a:spcPts val="0"/>
              </a:spcAft>
              <a:buFont typeface="Georgia"/>
              <a:buChar char="▫"/>
              <a:defRPr/>
            </a:pPr>
            <a:r>
              <a:rPr lang="en-US" sz="2800" dirty="0"/>
              <a:t>Clouds</a:t>
            </a:r>
          </a:p>
          <a:p>
            <a:pPr marL="658368" lvl="1" indent="-246888" eaLnBrk="1" fontAlgn="auto" hangingPunct="1">
              <a:spcAft>
                <a:spcPts val="0"/>
              </a:spcAft>
              <a:buFont typeface="Georgia"/>
              <a:buChar char="▫"/>
              <a:defRPr/>
            </a:pPr>
            <a:r>
              <a:rPr lang="en-US" sz="2800" dirty="0"/>
              <a:t>Exercise</a:t>
            </a:r>
          </a:p>
          <a:p>
            <a:pPr marL="658368" lvl="1" indent="-246888" eaLnBrk="1" fontAlgn="auto" hangingPunct="1">
              <a:spcAft>
                <a:spcPts val="0"/>
              </a:spcAft>
              <a:buFont typeface="Georgia"/>
              <a:buChar char="▫"/>
              <a:defRPr/>
            </a:pPr>
            <a:endParaRPr lang="en-US" dirty="0"/>
          </a:p>
          <a:p>
            <a:pPr marL="365760" indent="-256032" eaLnBrk="1" fontAlgn="auto" hangingPunct="1">
              <a:spcAft>
                <a:spcPts val="0"/>
              </a:spcAft>
              <a:buClr>
                <a:schemeClr val="accent3"/>
              </a:buClr>
              <a:buFont typeface="Georgia"/>
              <a:buChar char="•"/>
              <a:defRPr/>
            </a:pPr>
            <a:r>
              <a:rPr lang="en-US" sz="3200" dirty="0"/>
              <a:t>Observation and meaning</a:t>
            </a:r>
          </a:p>
        </p:txBody>
      </p:sp>
      <p:pic>
        <p:nvPicPr>
          <p:cNvPr id="28675" name="Picture 8" descr="http://www.newscientist.com/blog/lastword/uploaded_images/080723_rain_imminent-781920.jpg">
            <a:extLst>
              <a:ext uri="{FF2B5EF4-FFF2-40B4-BE49-F238E27FC236}">
                <a16:creationId xmlns:a16="http://schemas.microsoft.com/office/drawing/2014/main" id="{3E361F3F-88A2-7649-9A7E-78A442DA426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1752600"/>
            <a:ext cx="4876800" cy="44958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66CA8903-10FD-4B42-8BFF-70418E1A4728}"/>
              </a:ext>
            </a:extLst>
          </p:cNvPr>
          <p:cNvSpPr>
            <a:spLocks noGrp="1"/>
          </p:cNvSpPr>
          <p:nvPr>
            <p:ph type="title"/>
          </p:nvPr>
        </p:nvSpPr>
        <p:spPr>
          <a:xfrm>
            <a:off x="457200" y="457200"/>
            <a:ext cx="7772400" cy="1143000"/>
          </a:xfrm>
        </p:spPr>
        <p:txBody>
          <a:bodyPr/>
          <a:lstStyle/>
          <a:p>
            <a:pPr eaLnBrk="1" hangingPunct="1"/>
            <a:r>
              <a:rPr lang="en-US" altLang="en-US"/>
              <a:t>An Example of Denotation</a:t>
            </a:r>
          </a:p>
        </p:txBody>
      </p:sp>
      <p:sp>
        <p:nvSpPr>
          <p:cNvPr id="29698" name="Rectangle 3">
            <a:extLst>
              <a:ext uri="{FF2B5EF4-FFF2-40B4-BE49-F238E27FC236}">
                <a16:creationId xmlns:a16="http://schemas.microsoft.com/office/drawing/2014/main" id="{4696F7BC-F2FB-BD43-940B-BCB29CE6E526}"/>
              </a:ext>
            </a:extLst>
          </p:cNvPr>
          <p:cNvSpPr>
            <a:spLocks noGrp="1"/>
          </p:cNvSpPr>
          <p:nvPr>
            <p:ph type="body" sz="half" idx="1"/>
          </p:nvPr>
        </p:nvSpPr>
        <p:spPr>
          <a:xfrm>
            <a:off x="304800" y="1981200"/>
            <a:ext cx="4191000" cy="4572000"/>
          </a:xfrm>
        </p:spPr>
        <p:txBody>
          <a:bodyPr/>
          <a:lstStyle/>
          <a:p>
            <a:pPr eaLnBrk="1" hangingPunct="1">
              <a:lnSpc>
                <a:spcPct val="90000"/>
              </a:lnSpc>
            </a:pPr>
            <a:r>
              <a:rPr lang="en-US" altLang="en-US" sz="3200"/>
              <a:t>Pastoralism:</a:t>
            </a:r>
          </a:p>
          <a:p>
            <a:pPr lvl="1" eaLnBrk="1" hangingPunct="1">
              <a:lnSpc>
                <a:spcPct val="90000"/>
              </a:lnSpc>
            </a:pPr>
            <a:r>
              <a:rPr lang="en-US" altLang="en-US" sz="2800"/>
              <a:t>Ownership</a:t>
            </a:r>
          </a:p>
          <a:p>
            <a:pPr lvl="1" eaLnBrk="1" hangingPunct="1">
              <a:lnSpc>
                <a:spcPct val="90000"/>
              </a:lnSpc>
            </a:pPr>
            <a:endParaRPr lang="en-US" altLang="en-US" sz="2800"/>
          </a:p>
          <a:p>
            <a:pPr lvl="1" eaLnBrk="1" hangingPunct="1">
              <a:lnSpc>
                <a:spcPct val="90000"/>
              </a:lnSpc>
            </a:pPr>
            <a:r>
              <a:rPr lang="en-US" altLang="en-US" sz="2800"/>
              <a:t>Reproduction</a:t>
            </a:r>
          </a:p>
          <a:p>
            <a:pPr lvl="1" eaLnBrk="1" hangingPunct="1">
              <a:lnSpc>
                <a:spcPct val="90000"/>
              </a:lnSpc>
            </a:pPr>
            <a:endParaRPr lang="en-US" altLang="en-US" sz="2800"/>
          </a:p>
          <a:p>
            <a:pPr lvl="1" eaLnBrk="1" hangingPunct="1">
              <a:lnSpc>
                <a:spcPct val="90000"/>
              </a:lnSpc>
            </a:pPr>
            <a:r>
              <a:rPr lang="en-US" altLang="en-US" sz="2800"/>
              <a:t>Inheritance</a:t>
            </a:r>
          </a:p>
          <a:p>
            <a:pPr lvl="1" eaLnBrk="1" hangingPunct="1">
              <a:lnSpc>
                <a:spcPct val="90000"/>
              </a:lnSpc>
            </a:pPr>
            <a:endParaRPr lang="en-US" altLang="en-US" sz="2800"/>
          </a:p>
          <a:p>
            <a:pPr lvl="1" eaLnBrk="1" hangingPunct="1">
              <a:lnSpc>
                <a:spcPct val="90000"/>
              </a:lnSpc>
            </a:pPr>
            <a:r>
              <a:rPr lang="en-US" altLang="en-US" sz="2800"/>
              <a:t>Product use</a:t>
            </a:r>
          </a:p>
        </p:txBody>
      </p:sp>
      <p:pic>
        <p:nvPicPr>
          <p:cNvPr id="29699" name="Picture 1029" descr="R56">
            <a:extLst>
              <a:ext uri="{FF2B5EF4-FFF2-40B4-BE49-F238E27FC236}">
                <a16:creationId xmlns:a16="http://schemas.microsoft.com/office/drawing/2014/main" id="{3ACECA73-935B-B446-9CF5-566125148E3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2400" y="1973263"/>
            <a:ext cx="4953000" cy="4329112"/>
          </a:xfrm>
          <a:noFill/>
        </p:spPr>
      </p:pic>
      <p:sp>
        <p:nvSpPr>
          <p:cNvPr id="29700" name="TextBox 6">
            <a:extLst>
              <a:ext uri="{FF2B5EF4-FFF2-40B4-BE49-F238E27FC236}">
                <a16:creationId xmlns:a16="http://schemas.microsoft.com/office/drawing/2014/main" id="{A799AF77-B2AD-A247-BBF8-4F30C8D3E59B}"/>
              </a:ext>
            </a:extLst>
          </p:cNvPr>
          <p:cNvSpPr txBox="1">
            <a:spLocks noChangeArrowheads="1"/>
          </p:cNvSpPr>
          <p:nvPr/>
        </p:nvSpPr>
        <p:spPr bwMode="auto">
          <a:xfrm>
            <a:off x="3886200" y="6248400"/>
            <a:ext cx="2838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t>A young cattle pastoralist in East Africa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1446</TotalTime>
  <Words>2240</Words>
  <Application>Microsoft Macintosh PowerPoint</Application>
  <PresentationFormat>On-screen Show (4:3)</PresentationFormat>
  <Paragraphs>350</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Tahoma</vt:lpstr>
      <vt:lpstr>Arial</vt:lpstr>
      <vt:lpstr>Trebuchet MS</vt:lpstr>
      <vt:lpstr>Georgia</vt:lpstr>
      <vt:lpstr>Wingdings 2</vt:lpstr>
      <vt:lpstr>Times New Roman</vt:lpstr>
      <vt:lpstr>Urban</vt:lpstr>
      <vt:lpstr>The Nature of History</vt:lpstr>
      <vt:lpstr>A Common Questions Asked About the Nature of History</vt:lpstr>
      <vt:lpstr>Why Do Humans Have History?</vt:lpstr>
      <vt:lpstr>Dogs and History</vt:lpstr>
      <vt:lpstr>Human Uniqueness</vt:lpstr>
      <vt:lpstr>A Definition of Humanity?</vt:lpstr>
      <vt:lpstr>Definitions and Knowledge</vt:lpstr>
      <vt:lpstr>Denotative Definitions</vt:lpstr>
      <vt:lpstr>An Example of Denotation</vt:lpstr>
      <vt:lpstr>Another Definition of Humanity?</vt:lpstr>
      <vt:lpstr>Five General Misunderstandings</vt:lpstr>
      <vt:lpstr>Natural Selection</vt:lpstr>
      <vt:lpstr>Science and Religion</vt:lpstr>
      <vt:lpstr>Social Behavior</vt:lpstr>
      <vt:lpstr>Kinship</vt:lpstr>
      <vt:lpstr>Culture</vt:lpstr>
      <vt:lpstr>Tradition</vt:lpstr>
      <vt:lpstr>PowerPoint Presentation</vt:lpstr>
      <vt:lpstr>What Distinguishes Humans from other Animals?</vt:lpstr>
      <vt:lpstr>Social Origins of the Tradition of History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History</dc:title>
  <dc:creator>Gerald Betty</dc:creator>
  <cp:lastModifiedBy>Gerald Betty</cp:lastModifiedBy>
  <cp:revision>110</cp:revision>
  <cp:lastPrinted>2002-01-15T23:47:23Z</cp:lastPrinted>
  <dcterms:created xsi:type="dcterms:W3CDTF">2002-01-15T20:48:05Z</dcterms:created>
  <dcterms:modified xsi:type="dcterms:W3CDTF">2020-09-30T06:53:29Z</dcterms:modified>
</cp:coreProperties>
</file>